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al Bold"/>
      <p:regular r:id="rId20"/>
      <p:bold r:id="rId21"/>
    </p:embeddedFont>
    <p:embeddedFont>
      <p:font typeface="Arial Bold Italics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6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virtualmanuals.elks.org/zoom-webinars/" TargetMode="External"/><Relationship Id="rId7" Type="http://schemas.openxmlformats.org/officeDocument/2006/relationships/hyperlink" Target="https://virtualmanuals.elks.org/" TargetMode="External"/><Relationship Id="rId2" Type="http://schemas.openxmlformats.org/officeDocument/2006/relationships/hyperlink" Target="https://virtualmanuals.elks.org/membership-guide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y-elks.com/" TargetMode="External"/><Relationship Id="rId5" Type="http://schemas.openxmlformats.org/officeDocument/2006/relationships/hyperlink" Target="https://virtualmanuals.elks.org/shareables/" TargetMode="External"/><Relationship Id="rId4" Type="http://schemas.openxmlformats.org/officeDocument/2006/relationships/hyperlink" Target="https://virtualmanuals.elks.org/marketing-guide/" TargetMode="External"/><Relationship Id="rId9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6860" cy="10286357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0" y="-3266"/>
            <a:ext cx="18288003" cy="1029026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377440" y="2893649"/>
            <a:ext cx="13533120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20"/>
              </a:lnSpc>
            </a:pPr>
            <a:r>
              <a:rPr lang="en-US" sz="8100" b="1">
                <a:solidFill>
                  <a:srgbClr val="FFD211"/>
                </a:solidFill>
                <a:latin typeface="Arial Bold"/>
                <a:ea typeface="Arial Bold"/>
                <a:cs typeface="Arial Bold"/>
                <a:sym typeface="Arial Bold"/>
              </a:rPr>
              <a:t>Creating Engaging</a:t>
            </a:r>
          </a:p>
          <a:p>
            <a:pPr algn="ctr">
              <a:lnSpc>
                <a:spcPts val="9720"/>
              </a:lnSpc>
            </a:pPr>
            <a:r>
              <a:rPr lang="en-US" sz="8100" b="1">
                <a:solidFill>
                  <a:srgbClr val="FFD211"/>
                </a:solidFill>
                <a:latin typeface="Arial Bold"/>
                <a:ea typeface="Arial Bold"/>
                <a:cs typeface="Arial Bold"/>
                <a:sym typeface="Arial Bold"/>
              </a:rPr>
              <a:t>Social Media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22473" y="5551123"/>
            <a:ext cx="13646360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040"/>
              </a:lnSpc>
            </a:pPr>
            <a:r>
              <a:rPr lang="en-US" sz="4200" spc="3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February 8, 2025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322475" y="6300172"/>
            <a:ext cx="13646358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en-US" sz="4800" b="1" spc="44" dirty="0">
                <a:solidFill>
                  <a:srgbClr val="FFD211"/>
                </a:solidFill>
                <a:latin typeface="Arial Bold"/>
                <a:ea typeface="Arial Bold"/>
                <a:cs typeface="Arial Bold"/>
                <a:sym typeface="Arial Bold"/>
              </a:rPr>
              <a:t>Kasey Voss, </a:t>
            </a:r>
            <a:r>
              <a:rPr lang="en-US" sz="4800" b="1" spc="44" dirty="0" err="1">
                <a:solidFill>
                  <a:srgbClr val="FFD211"/>
                </a:solidFill>
                <a:latin typeface="Arial Bold"/>
                <a:ea typeface="Arial Bold"/>
                <a:cs typeface="Arial Bold"/>
                <a:sym typeface="Arial Bold"/>
              </a:rPr>
              <a:t>DDGER</a:t>
            </a:r>
            <a:endParaRPr lang="en-US" sz="4800" b="1" spc="44" dirty="0">
              <a:solidFill>
                <a:srgbClr val="FFD211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algn="r">
              <a:lnSpc>
                <a:spcPts val="5759"/>
              </a:lnSpc>
            </a:pPr>
            <a:r>
              <a:rPr lang="en-US" sz="4200" spc="3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Public Relations Chairperson</a:t>
            </a:r>
          </a:p>
          <a:p>
            <a:pPr algn="r">
              <a:lnSpc>
                <a:spcPts val="5759"/>
              </a:lnSpc>
            </a:pPr>
            <a:r>
              <a:rPr lang="en-US" sz="4200" spc="39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Kansas State Elks Association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99037"/>
            <a:ext cx="6096000" cy="5113020"/>
          </a:xfrm>
          <a:custGeom>
            <a:avLst/>
            <a:gdLst/>
            <a:ahLst/>
            <a:cxnLst/>
            <a:rect l="l" t="t" r="r" b="b"/>
            <a:pathLst>
              <a:path w="6096000" h="5113020">
                <a:moveTo>
                  <a:pt x="0" y="0"/>
                </a:moveTo>
                <a:lnTo>
                  <a:pt x="6096000" y="0"/>
                </a:lnTo>
                <a:lnTo>
                  <a:pt x="6096000" y="5113020"/>
                </a:lnTo>
                <a:lnTo>
                  <a:pt x="0" y="511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96000" y="2799037"/>
            <a:ext cx="6096000" cy="5113020"/>
          </a:xfrm>
          <a:custGeom>
            <a:avLst/>
            <a:gdLst/>
            <a:ahLst/>
            <a:cxnLst/>
            <a:rect l="l" t="t" r="r" b="b"/>
            <a:pathLst>
              <a:path w="6096000" h="5113020">
                <a:moveTo>
                  <a:pt x="0" y="0"/>
                </a:moveTo>
                <a:lnTo>
                  <a:pt x="6096000" y="0"/>
                </a:lnTo>
                <a:lnTo>
                  <a:pt x="6096000" y="5113020"/>
                </a:lnTo>
                <a:lnTo>
                  <a:pt x="0" y="51130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192000" y="2799037"/>
            <a:ext cx="6096000" cy="5113020"/>
          </a:xfrm>
          <a:custGeom>
            <a:avLst/>
            <a:gdLst/>
            <a:ahLst/>
            <a:cxnLst/>
            <a:rect l="l" t="t" r="r" b="b"/>
            <a:pathLst>
              <a:path w="6096000" h="5113020">
                <a:moveTo>
                  <a:pt x="0" y="0"/>
                </a:moveTo>
                <a:lnTo>
                  <a:pt x="6096000" y="0"/>
                </a:lnTo>
                <a:lnTo>
                  <a:pt x="6096000" y="5113020"/>
                </a:lnTo>
                <a:lnTo>
                  <a:pt x="0" y="5113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80630" y="546735"/>
            <a:ext cx="1353312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Mission and History Campaigns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41448" y="8177168"/>
            <a:ext cx="1200510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Regular </a:t>
            </a: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social media posts SHOW your potential members your Lodge’s history!</a:t>
            </a:r>
          </a:p>
        </p:txBody>
      </p:sp>
      <p:sp>
        <p:nvSpPr>
          <p:cNvPr id="7" name="Freeform 7"/>
          <p:cNvSpPr/>
          <p:nvPr/>
        </p:nvSpPr>
        <p:spPr>
          <a:xfrm rot="-4848190" flipH="1">
            <a:off x="1097352" y="7995825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1945980" y="0"/>
                </a:moveTo>
                <a:lnTo>
                  <a:pt x="0" y="0"/>
                </a:lnTo>
                <a:lnTo>
                  <a:pt x="0" y="2723238"/>
                </a:lnTo>
                <a:lnTo>
                  <a:pt x="1945980" y="2723238"/>
                </a:lnTo>
                <a:lnTo>
                  <a:pt x="1945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72368" y="2746458"/>
            <a:ext cx="6085308" cy="5065139"/>
          </a:xfrm>
          <a:custGeom>
            <a:avLst/>
            <a:gdLst/>
            <a:ahLst/>
            <a:cxnLst/>
            <a:rect l="l" t="t" r="r" b="b"/>
            <a:pathLst>
              <a:path w="6085308" h="5065139">
                <a:moveTo>
                  <a:pt x="0" y="0"/>
                </a:moveTo>
                <a:lnTo>
                  <a:pt x="6085308" y="0"/>
                </a:lnTo>
                <a:lnTo>
                  <a:pt x="6085308" y="5065139"/>
                </a:lnTo>
                <a:lnTo>
                  <a:pt x="0" y="5065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280630" y="546735"/>
            <a:ext cx="1353312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Member Growth </a:t>
            </a: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Campaigns</a:t>
            </a:r>
          </a:p>
        </p:txBody>
      </p:sp>
      <p:sp>
        <p:nvSpPr>
          <p:cNvPr id="4" name="Freeform 4"/>
          <p:cNvSpPr/>
          <p:nvPr/>
        </p:nvSpPr>
        <p:spPr>
          <a:xfrm>
            <a:off x="12253612" y="2746457"/>
            <a:ext cx="6034388" cy="5074944"/>
          </a:xfrm>
          <a:custGeom>
            <a:avLst/>
            <a:gdLst/>
            <a:ahLst/>
            <a:cxnLst/>
            <a:rect l="l" t="t" r="r" b="b"/>
            <a:pathLst>
              <a:path w="6034388" h="5074944">
                <a:moveTo>
                  <a:pt x="0" y="0"/>
                </a:moveTo>
                <a:lnTo>
                  <a:pt x="6034388" y="0"/>
                </a:lnTo>
                <a:lnTo>
                  <a:pt x="6034388" y="5074944"/>
                </a:lnTo>
                <a:lnTo>
                  <a:pt x="0" y="5074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2746456"/>
            <a:ext cx="6172368" cy="5074944"/>
          </a:xfrm>
          <a:custGeom>
            <a:avLst/>
            <a:gdLst/>
            <a:ahLst/>
            <a:cxnLst/>
            <a:rect l="l" t="t" r="r" b="b"/>
            <a:pathLst>
              <a:path w="6172368" h="5074944">
                <a:moveTo>
                  <a:pt x="0" y="0"/>
                </a:moveTo>
                <a:lnTo>
                  <a:pt x="6172368" y="0"/>
                </a:lnTo>
                <a:lnTo>
                  <a:pt x="6172368" y="5074944"/>
                </a:lnTo>
                <a:lnTo>
                  <a:pt x="0" y="5074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41448" y="8222391"/>
            <a:ext cx="1200510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Regular</a:t>
            </a: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 social media posts HELP your members to take action and grow the Lodge!</a:t>
            </a:r>
          </a:p>
        </p:txBody>
      </p:sp>
      <p:sp>
        <p:nvSpPr>
          <p:cNvPr id="7" name="Freeform 7"/>
          <p:cNvSpPr/>
          <p:nvPr/>
        </p:nvSpPr>
        <p:spPr>
          <a:xfrm rot="-4848190" flipH="1">
            <a:off x="1097352" y="7995825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1945980" y="0"/>
                </a:moveTo>
                <a:lnTo>
                  <a:pt x="0" y="0"/>
                </a:lnTo>
                <a:lnTo>
                  <a:pt x="0" y="2723238"/>
                </a:lnTo>
                <a:lnTo>
                  <a:pt x="1945980" y="2723238"/>
                </a:lnTo>
                <a:lnTo>
                  <a:pt x="1945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99037"/>
            <a:ext cx="6096000" cy="5113020"/>
          </a:xfrm>
          <a:custGeom>
            <a:avLst/>
            <a:gdLst/>
            <a:ahLst/>
            <a:cxnLst/>
            <a:rect l="l" t="t" r="r" b="b"/>
            <a:pathLst>
              <a:path w="6096000" h="5113020">
                <a:moveTo>
                  <a:pt x="0" y="0"/>
                </a:moveTo>
                <a:lnTo>
                  <a:pt x="6096000" y="0"/>
                </a:lnTo>
                <a:lnTo>
                  <a:pt x="6096000" y="5113020"/>
                </a:lnTo>
                <a:lnTo>
                  <a:pt x="0" y="5113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92000" y="2799037"/>
            <a:ext cx="6052513" cy="5076546"/>
          </a:xfrm>
          <a:custGeom>
            <a:avLst/>
            <a:gdLst/>
            <a:ahLst/>
            <a:cxnLst/>
            <a:rect l="l" t="t" r="r" b="b"/>
            <a:pathLst>
              <a:path w="6052513" h="5076546">
                <a:moveTo>
                  <a:pt x="0" y="0"/>
                </a:moveTo>
                <a:lnTo>
                  <a:pt x="6052513" y="0"/>
                </a:lnTo>
                <a:lnTo>
                  <a:pt x="6052513" y="5076546"/>
                </a:lnTo>
                <a:lnTo>
                  <a:pt x="0" y="50765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96000" y="2799037"/>
            <a:ext cx="6052513" cy="5076546"/>
          </a:xfrm>
          <a:custGeom>
            <a:avLst/>
            <a:gdLst/>
            <a:ahLst/>
            <a:cxnLst/>
            <a:rect l="l" t="t" r="r" b="b"/>
            <a:pathLst>
              <a:path w="6052513" h="5076546">
                <a:moveTo>
                  <a:pt x="0" y="0"/>
                </a:moveTo>
                <a:lnTo>
                  <a:pt x="6052513" y="0"/>
                </a:lnTo>
                <a:lnTo>
                  <a:pt x="6052513" y="5076546"/>
                </a:lnTo>
                <a:lnTo>
                  <a:pt x="0" y="5076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546735"/>
            <a:ext cx="15946356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Holidays and Events Campaigns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41448" y="8281343"/>
            <a:ext cx="1200510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Regular</a:t>
            </a: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 social media posts HIGHLIGHT holidays and events at the Lodge!</a:t>
            </a:r>
          </a:p>
        </p:txBody>
      </p:sp>
      <p:sp>
        <p:nvSpPr>
          <p:cNvPr id="7" name="Freeform 7"/>
          <p:cNvSpPr/>
          <p:nvPr/>
        </p:nvSpPr>
        <p:spPr>
          <a:xfrm rot="-4848190" flipH="1">
            <a:off x="1097352" y="7995825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1945980" y="0"/>
                </a:moveTo>
                <a:lnTo>
                  <a:pt x="0" y="0"/>
                </a:lnTo>
                <a:lnTo>
                  <a:pt x="0" y="2723238"/>
                </a:lnTo>
                <a:lnTo>
                  <a:pt x="1945980" y="2723238"/>
                </a:lnTo>
                <a:lnTo>
                  <a:pt x="1945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605579"/>
            <a:ext cx="6081152" cy="5100567"/>
          </a:xfrm>
          <a:custGeom>
            <a:avLst/>
            <a:gdLst/>
            <a:ahLst/>
            <a:cxnLst/>
            <a:rect l="l" t="t" r="r" b="b"/>
            <a:pathLst>
              <a:path w="6081152" h="5100567">
                <a:moveTo>
                  <a:pt x="0" y="0"/>
                </a:moveTo>
                <a:lnTo>
                  <a:pt x="6081152" y="0"/>
                </a:lnTo>
                <a:lnTo>
                  <a:pt x="6081152" y="5100567"/>
                </a:lnTo>
                <a:lnTo>
                  <a:pt x="0" y="5100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06848" y="2605579"/>
            <a:ext cx="6081152" cy="5100567"/>
          </a:xfrm>
          <a:custGeom>
            <a:avLst/>
            <a:gdLst/>
            <a:ahLst/>
            <a:cxnLst/>
            <a:rect l="l" t="t" r="r" b="b"/>
            <a:pathLst>
              <a:path w="6081152" h="5100567">
                <a:moveTo>
                  <a:pt x="0" y="0"/>
                </a:moveTo>
                <a:lnTo>
                  <a:pt x="6081152" y="0"/>
                </a:lnTo>
                <a:lnTo>
                  <a:pt x="6081152" y="5100567"/>
                </a:lnTo>
                <a:lnTo>
                  <a:pt x="0" y="51005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81152" y="2605579"/>
            <a:ext cx="6125695" cy="5100567"/>
          </a:xfrm>
          <a:custGeom>
            <a:avLst/>
            <a:gdLst/>
            <a:ahLst/>
            <a:cxnLst/>
            <a:rect l="l" t="t" r="r" b="b"/>
            <a:pathLst>
              <a:path w="6125695" h="5100567">
                <a:moveTo>
                  <a:pt x="0" y="0"/>
                </a:moveTo>
                <a:lnTo>
                  <a:pt x="6125696" y="0"/>
                </a:lnTo>
                <a:lnTo>
                  <a:pt x="6125696" y="5100567"/>
                </a:lnTo>
                <a:lnTo>
                  <a:pt x="0" y="51005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7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87616" y="784493"/>
            <a:ext cx="15590520" cy="104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6990" b="1" spc="-56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Conventions and Giving Campaigns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41448" y="8222391"/>
            <a:ext cx="12005103" cy="14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Targeted social media posts ENCOURAGE your members to take action!</a:t>
            </a:r>
          </a:p>
        </p:txBody>
      </p:sp>
      <p:sp>
        <p:nvSpPr>
          <p:cNvPr id="7" name="Freeform 7"/>
          <p:cNvSpPr/>
          <p:nvPr/>
        </p:nvSpPr>
        <p:spPr>
          <a:xfrm rot="-4848190" flipH="1">
            <a:off x="1097352" y="7995825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1945980" y="0"/>
                </a:moveTo>
                <a:lnTo>
                  <a:pt x="0" y="0"/>
                </a:lnTo>
                <a:lnTo>
                  <a:pt x="0" y="2723238"/>
                </a:lnTo>
                <a:lnTo>
                  <a:pt x="1945980" y="2723238"/>
                </a:lnTo>
                <a:lnTo>
                  <a:pt x="1945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746458"/>
            <a:ext cx="6084714" cy="5100804"/>
          </a:xfrm>
          <a:custGeom>
            <a:avLst/>
            <a:gdLst/>
            <a:ahLst/>
            <a:cxnLst/>
            <a:rect l="l" t="t" r="r" b="b"/>
            <a:pathLst>
              <a:path w="6084714" h="5100804">
                <a:moveTo>
                  <a:pt x="0" y="0"/>
                </a:moveTo>
                <a:lnTo>
                  <a:pt x="6084714" y="0"/>
                </a:lnTo>
                <a:lnTo>
                  <a:pt x="6084714" y="5100804"/>
                </a:lnTo>
                <a:lnTo>
                  <a:pt x="0" y="5100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62870" y="2746458"/>
            <a:ext cx="6125130" cy="5100804"/>
          </a:xfrm>
          <a:custGeom>
            <a:avLst/>
            <a:gdLst/>
            <a:ahLst/>
            <a:cxnLst/>
            <a:rect l="l" t="t" r="r" b="b"/>
            <a:pathLst>
              <a:path w="6125130" h="5100804">
                <a:moveTo>
                  <a:pt x="0" y="0"/>
                </a:moveTo>
                <a:lnTo>
                  <a:pt x="6125130" y="0"/>
                </a:lnTo>
                <a:lnTo>
                  <a:pt x="6125130" y="5100804"/>
                </a:lnTo>
                <a:lnTo>
                  <a:pt x="0" y="51008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084714" y="2746458"/>
            <a:ext cx="6078156" cy="5098053"/>
          </a:xfrm>
          <a:custGeom>
            <a:avLst/>
            <a:gdLst/>
            <a:ahLst/>
            <a:cxnLst/>
            <a:rect l="l" t="t" r="r" b="b"/>
            <a:pathLst>
              <a:path w="6078156" h="5098053">
                <a:moveTo>
                  <a:pt x="0" y="0"/>
                </a:moveTo>
                <a:lnTo>
                  <a:pt x="6078156" y="0"/>
                </a:lnTo>
                <a:lnTo>
                  <a:pt x="6078156" y="5098053"/>
                </a:lnTo>
                <a:lnTo>
                  <a:pt x="0" y="5098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187616" y="784493"/>
            <a:ext cx="15590520" cy="104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0"/>
              </a:lnSpc>
            </a:pPr>
            <a:r>
              <a:rPr lang="en-US" sz="6990" b="1" spc="-56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Events and Education Campaigns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141448" y="7848600"/>
            <a:ext cx="12005103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Targeted social media posts REMIND your members to share important events and opportunities!</a:t>
            </a:r>
          </a:p>
        </p:txBody>
      </p:sp>
      <p:sp>
        <p:nvSpPr>
          <p:cNvPr id="7" name="Freeform 7"/>
          <p:cNvSpPr/>
          <p:nvPr/>
        </p:nvSpPr>
        <p:spPr>
          <a:xfrm rot="-4848190" flipH="1">
            <a:off x="1097352" y="7995825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1945980" y="0"/>
                </a:moveTo>
                <a:lnTo>
                  <a:pt x="0" y="0"/>
                </a:lnTo>
                <a:lnTo>
                  <a:pt x="0" y="2723238"/>
                </a:lnTo>
                <a:lnTo>
                  <a:pt x="1945980" y="2723238"/>
                </a:lnTo>
                <a:lnTo>
                  <a:pt x="194598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19995" y="3017029"/>
            <a:ext cx="12648009" cy="6751302"/>
          </a:xfrm>
          <a:custGeom>
            <a:avLst/>
            <a:gdLst/>
            <a:ahLst/>
            <a:cxnLst/>
            <a:rect l="l" t="t" r="r" b="b"/>
            <a:pathLst>
              <a:path w="12648009" h="6751302">
                <a:moveTo>
                  <a:pt x="0" y="0"/>
                </a:moveTo>
                <a:lnTo>
                  <a:pt x="12648010" y="0"/>
                </a:lnTo>
                <a:lnTo>
                  <a:pt x="12648010" y="6751302"/>
                </a:lnTo>
                <a:lnTo>
                  <a:pt x="0" y="67513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486987"/>
            <a:ext cx="16230600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Updates to Social Shareables: </a:t>
            </a:r>
          </a:p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Over 4,000 Choices</a:t>
            </a:r>
          </a:p>
        </p:txBody>
      </p:sp>
      <p:sp>
        <p:nvSpPr>
          <p:cNvPr id="4" name="Freeform 4"/>
          <p:cNvSpPr/>
          <p:nvPr/>
        </p:nvSpPr>
        <p:spPr>
          <a:xfrm flipH="1" flipV="1">
            <a:off x="14245949" y="1677612"/>
            <a:ext cx="2444112" cy="1915573"/>
          </a:xfrm>
          <a:custGeom>
            <a:avLst/>
            <a:gdLst/>
            <a:ahLst/>
            <a:cxnLst/>
            <a:rect l="l" t="t" r="r" b="b"/>
            <a:pathLst>
              <a:path w="2444112" h="1915573">
                <a:moveTo>
                  <a:pt x="2444112" y="1915573"/>
                </a:moveTo>
                <a:lnTo>
                  <a:pt x="0" y="1915573"/>
                </a:lnTo>
                <a:lnTo>
                  <a:pt x="0" y="0"/>
                </a:lnTo>
                <a:lnTo>
                  <a:pt x="2444112" y="0"/>
                </a:lnTo>
                <a:lnTo>
                  <a:pt x="2444112" y="191557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V="1">
            <a:off x="1597939" y="1677612"/>
            <a:ext cx="2444112" cy="1915573"/>
          </a:xfrm>
          <a:custGeom>
            <a:avLst/>
            <a:gdLst/>
            <a:ahLst/>
            <a:cxnLst/>
            <a:rect l="l" t="t" r="r" b="b"/>
            <a:pathLst>
              <a:path w="2444112" h="1915573">
                <a:moveTo>
                  <a:pt x="0" y="1915573"/>
                </a:moveTo>
                <a:lnTo>
                  <a:pt x="2444112" y="1915573"/>
                </a:lnTo>
                <a:lnTo>
                  <a:pt x="2444112" y="0"/>
                </a:lnTo>
                <a:lnTo>
                  <a:pt x="0" y="0"/>
                </a:lnTo>
                <a:lnTo>
                  <a:pt x="0" y="191557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3338" y="2331720"/>
            <a:ext cx="10515600" cy="7401730"/>
          </a:xfrm>
          <a:custGeom>
            <a:avLst/>
            <a:gdLst/>
            <a:ahLst/>
            <a:cxnLst/>
            <a:rect l="l" t="t" r="r" b="b"/>
            <a:pathLst>
              <a:path w="10515600" h="7401730">
                <a:moveTo>
                  <a:pt x="0" y="0"/>
                </a:moveTo>
                <a:lnTo>
                  <a:pt x="10515600" y="0"/>
                </a:lnTo>
                <a:lnTo>
                  <a:pt x="10515600" y="7401730"/>
                </a:lnTo>
                <a:lnTo>
                  <a:pt x="0" y="7401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34390" y="83820"/>
            <a:ext cx="16533495" cy="2247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Updates to Social Shareables: Keyword Search</a:t>
            </a:r>
          </a:p>
        </p:txBody>
      </p:sp>
      <p:sp>
        <p:nvSpPr>
          <p:cNvPr id="4" name="Freeform 4"/>
          <p:cNvSpPr/>
          <p:nvPr/>
        </p:nvSpPr>
        <p:spPr>
          <a:xfrm rot="-8990221" flipH="1" flipV="1">
            <a:off x="6889142" y="2029295"/>
            <a:ext cx="2883321" cy="4034969"/>
          </a:xfrm>
          <a:custGeom>
            <a:avLst/>
            <a:gdLst/>
            <a:ahLst/>
            <a:cxnLst/>
            <a:rect l="l" t="t" r="r" b="b"/>
            <a:pathLst>
              <a:path w="2883321" h="4034969">
                <a:moveTo>
                  <a:pt x="2883321" y="4034968"/>
                </a:moveTo>
                <a:lnTo>
                  <a:pt x="0" y="4034968"/>
                </a:lnTo>
                <a:lnTo>
                  <a:pt x="0" y="0"/>
                </a:lnTo>
                <a:lnTo>
                  <a:pt x="2883321" y="0"/>
                </a:lnTo>
                <a:lnTo>
                  <a:pt x="2883321" y="403496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11966" y="3639689"/>
            <a:ext cx="9369575" cy="3873004"/>
            <a:chOff x="0" y="0"/>
            <a:chExt cx="10896600" cy="4504214"/>
          </a:xfrm>
        </p:grpSpPr>
        <p:sp>
          <p:nvSpPr>
            <p:cNvPr id="3" name="Freeform 3"/>
            <p:cNvSpPr/>
            <p:nvPr/>
          </p:nvSpPr>
          <p:spPr>
            <a:xfrm>
              <a:off x="12700" y="292608"/>
              <a:ext cx="10871200" cy="4198874"/>
            </a:xfrm>
            <a:custGeom>
              <a:avLst/>
              <a:gdLst/>
              <a:ahLst/>
              <a:cxnLst/>
              <a:rect l="l" t="t" r="r" b="b"/>
              <a:pathLst>
                <a:path w="10871200" h="4198874">
                  <a:moveTo>
                    <a:pt x="10871200" y="0"/>
                  </a:moveTo>
                  <a:cubicBezTo>
                    <a:pt x="10871200" y="154559"/>
                    <a:pt x="10745470" y="279908"/>
                    <a:pt x="10590403" y="279908"/>
                  </a:cubicBezTo>
                  <a:lnTo>
                    <a:pt x="10590403" y="0"/>
                  </a:lnTo>
                  <a:cubicBezTo>
                    <a:pt x="10590403" y="77343"/>
                    <a:pt x="10527538" y="139954"/>
                    <a:pt x="10449941" y="139954"/>
                  </a:cubicBezTo>
                  <a:cubicBezTo>
                    <a:pt x="10372344" y="139954"/>
                    <a:pt x="10309479" y="77343"/>
                    <a:pt x="10309479" y="0"/>
                  </a:cubicBezTo>
                  <a:lnTo>
                    <a:pt x="10309479" y="279908"/>
                  </a:lnTo>
                  <a:lnTo>
                    <a:pt x="280797" y="279908"/>
                  </a:lnTo>
                  <a:cubicBezTo>
                    <a:pt x="125730" y="279908"/>
                    <a:pt x="0" y="405257"/>
                    <a:pt x="0" y="559816"/>
                  </a:cubicBezTo>
                  <a:lnTo>
                    <a:pt x="0" y="3918966"/>
                  </a:lnTo>
                  <a:cubicBezTo>
                    <a:pt x="0" y="4073525"/>
                    <a:pt x="125730" y="4198874"/>
                    <a:pt x="280797" y="4198874"/>
                  </a:cubicBezTo>
                  <a:cubicBezTo>
                    <a:pt x="435864" y="4198874"/>
                    <a:pt x="561594" y="4073525"/>
                    <a:pt x="561594" y="3918966"/>
                  </a:cubicBezTo>
                  <a:lnTo>
                    <a:pt x="561594" y="3639058"/>
                  </a:lnTo>
                  <a:lnTo>
                    <a:pt x="10590403" y="3639058"/>
                  </a:lnTo>
                  <a:cubicBezTo>
                    <a:pt x="10745470" y="3639058"/>
                    <a:pt x="10871200" y="3513709"/>
                    <a:pt x="10871200" y="3359150"/>
                  </a:cubicBezTo>
                  <a:close/>
                  <a:moveTo>
                    <a:pt x="280797" y="839851"/>
                  </a:moveTo>
                  <a:cubicBezTo>
                    <a:pt x="435864" y="839851"/>
                    <a:pt x="561594" y="714502"/>
                    <a:pt x="561594" y="559943"/>
                  </a:cubicBezTo>
                  <a:cubicBezTo>
                    <a:pt x="561594" y="482600"/>
                    <a:pt x="498729" y="419989"/>
                    <a:pt x="421132" y="419989"/>
                  </a:cubicBezTo>
                  <a:cubicBezTo>
                    <a:pt x="343535" y="419989"/>
                    <a:pt x="280797" y="482600"/>
                    <a:pt x="280797" y="559816"/>
                  </a:cubicBezTo>
                  <a:close/>
                </a:path>
              </a:pathLst>
            </a:custGeom>
            <a:solidFill>
              <a:srgbClr val="FFC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293497" y="12700"/>
              <a:ext cx="10590403" cy="1119759"/>
            </a:xfrm>
            <a:custGeom>
              <a:avLst/>
              <a:gdLst/>
              <a:ahLst/>
              <a:cxnLst/>
              <a:rect l="l" t="t" r="r" b="b"/>
              <a:pathLst>
                <a:path w="10590403" h="1119759">
                  <a:moveTo>
                    <a:pt x="0" y="1119759"/>
                  </a:moveTo>
                  <a:cubicBezTo>
                    <a:pt x="155067" y="1119759"/>
                    <a:pt x="280797" y="994410"/>
                    <a:pt x="280797" y="839851"/>
                  </a:cubicBezTo>
                  <a:cubicBezTo>
                    <a:pt x="280797" y="762508"/>
                    <a:pt x="217932" y="699897"/>
                    <a:pt x="140335" y="699897"/>
                  </a:cubicBezTo>
                  <a:cubicBezTo>
                    <a:pt x="62738" y="699897"/>
                    <a:pt x="0" y="762508"/>
                    <a:pt x="0" y="839724"/>
                  </a:cubicBezTo>
                  <a:close/>
                  <a:moveTo>
                    <a:pt x="10309606" y="559816"/>
                  </a:moveTo>
                  <a:cubicBezTo>
                    <a:pt x="10464673" y="559816"/>
                    <a:pt x="10590403" y="434467"/>
                    <a:pt x="10590403" y="279908"/>
                  </a:cubicBezTo>
                  <a:cubicBezTo>
                    <a:pt x="10590403" y="125349"/>
                    <a:pt x="10464673" y="0"/>
                    <a:pt x="10309606" y="0"/>
                  </a:cubicBezTo>
                  <a:cubicBezTo>
                    <a:pt x="10154540" y="0"/>
                    <a:pt x="10028809" y="125349"/>
                    <a:pt x="10028809" y="279908"/>
                  </a:cubicBezTo>
                  <a:cubicBezTo>
                    <a:pt x="10028809" y="357251"/>
                    <a:pt x="10091675" y="419862"/>
                    <a:pt x="10169271" y="419862"/>
                  </a:cubicBezTo>
                  <a:cubicBezTo>
                    <a:pt x="10246868" y="419862"/>
                    <a:pt x="10309733" y="357251"/>
                    <a:pt x="10309733" y="279908"/>
                  </a:cubicBezTo>
                  <a:close/>
                </a:path>
              </a:pathLst>
            </a:custGeom>
            <a:solidFill>
              <a:srgbClr val="CC99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700" y="12700"/>
              <a:ext cx="10871200" cy="4478782"/>
            </a:xfrm>
            <a:custGeom>
              <a:avLst/>
              <a:gdLst/>
              <a:ahLst/>
              <a:cxnLst/>
              <a:rect l="l" t="t" r="r" b="b"/>
              <a:pathLst>
                <a:path w="10871200" h="4478782">
                  <a:moveTo>
                    <a:pt x="0" y="839724"/>
                  </a:moveTo>
                  <a:cubicBezTo>
                    <a:pt x="0" y="685165"/>
                    <a:pt x="125730" y="559816"/>
                    <a:pt x="280797" y="559816"/>
                  </a:cubicBezTo>
                  <a:lnTo>
                    <a:pt x="10309479" y="559816"/>
                  </a:lnTo>
                  <a:lnTo>
                    <a:pt x="10309479" y="279908"/>
                  </a:lnTo>
                  <a:cubicBezTo>
                    <a:pt x="10309479" y="125349"/>
                    <a:pt x="10435210" y="0"/>
                    <a:pt x="10590276" y="0"/>
                  </a:cubicBezTo>
                  <a:cubicBezTo>
                    <a:pt x="10745343" y="0"/>
                    <a:pt x="10871200" y="125349"/>
                    <a:pt x="10871200" y="279908"/>
                  </a:cubicBezTo>
                  <a:lnTo>
                    <a:pt x="10871200" y="3639058"/>
                  </a:lnTo>
                  <a:cubicBezTo>
                    <a:pt x="10871200" y="3793617"/>
                    <a:pt x="10745470" y="3918966"/>
                    <a:pt x="10590403" y="3918966"/>
                  </a:cubicBezTo>
                  <a:lnTo>
                    <a:pt x="561721" y="3918966"/>
                  </a:lnTo>
                  <a:lnTo>
                    <a:pt x="561721" y="4198874"/>
                  </a:lnTo>
                  <a:cubicBezTo>
                    <a:pt x="561721" y="4353433"/>
                    <a:pt x="435991" y="4478782"/>
                    <a:pt x="280924" y="4478782"/>
                  </a:cubicBezTo>
                  <a:cubicBezTo>
                    <a:pt x="125857" y="4478782"/>
                    <a:pt x="0" y="4353433"/>
                    <a:pt x="0" y="4198874"/>
                  </a:cubicBezTo>
                  <a:close/>
                  <a:moveTo>
                    <a:pt x="10309479" y="559816"/>
                  </a:moveTo>
                  <a:lnTo>
                    <a:pt x="10590276" y="559816"/>
                  </a:lnTo>
                  <a:cubicBezTo>
                    <a:pt x="10745343" y="559816"/>
                    <a:pt x="10871074" y="434467"/>
                    <a:pt x="10871074" y="279908"/>
                  </a:cubicBezTo>
                  <a:moveTo>
                    <a:pt x="10590403" y="559816"/>
                  </a:moveTo>
                  <a:lnTo>
                    <a:pt x="10590403" y="279908"/>
                  </a:lnTo>
                  <a:cubicBezTo>
                    <a:pt x="10590403" y="357251"/>
                    <a:pt x="10527538" y="419862"/>
                    <a:pt x="10449941" y="419862"/>
                  </a:cubicBezTo>
                  <a:cubicBezTo>
                    <a:pt x="10372344" y="419862"/>
                    <a:pt x="10309479" y="357251"/>
                    <a:pt x="10309479" y="279908"/>
                  </a:cubicBezTo>
                  <a:moveTo>
                    <a:pt x="280797" y="1119759"/>
                  </a:moveTo>
                  <a:lnTo>
                    <a:pt x="280797" y="839724"/>
                  </a:lnTo>
                  <a:cubicBezTo>
                    <a:pt x="280797" y="762381"/>
                    <a:pt x="343662" y="699770"/>
                    <a:pt x="421259" y="699770"/>
                  </a:cubicBezTo>
                  <a:cubicBezTo>
                    <a:pt x="498856" y="699770"/>
                    <a:pt x="561721" y="762381"/>
                    <a:pt x="561721" y="839724"/>
                  </a:cubicBezTo>
                  <a:cubicBezTo>
                    <a:pt x="561721" y="994283"/>
                    <a:pt x="435991" y="1119632"/>
                    <a:pt x="280924" y="1119632"/>
                  </a:cubicBezTo>
                  <a:cubicBezTo>
                    <a:pt x="125857" y="1119632"/>
                    <a:pt x="0" y="994410"/>
                    <a:pt x="0" y="839724"/>
                  </a:cubicBezTo>
                  <a:moveTo>
                    <a:pt x="561721" y="839724"/>
                  </a:moveTo>
                  <a:lnTo>
                    <a:pt x="561721" y="3918966"/>
                  </a:lnTo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279908"/>
              <a:ext cx="10896600" cy="4224274"/>
            </a:xfrm>
            <a:custGeom>
              <a:avLst/>
              <a:gdLst/>
              <a:ahLst/>
              <a:cxnLst/>
              <a:rect l="l" t="t" r="r" b="b"/>
              <a:pathLst>
                <a:path w="10896600" h="4224274">
                  <a:moveTo>
                    <a:pt x="10896600" y="12700"/>
                  </a:moveTo>
                  <a:cubicBezTo>
                    <a:pt x="10896600" y="174371"/>
                    <a:pt x="10765155" y="305308"/>
                    <a:pt x="10603103" y="305308"/>
                  </a:cubicBezTo>
                  <a:cubicBezTo>
                    <a:pt x="10596118" y="305308"/>
                    <a:pt x="10590403" y="299593"/>
                    <a:pt x="10590403" y="292608"/>
                  </a:cubicBezTo>
                  <a:lnTo>
                    <a:pt x="10590403" y="12700"/>
                  </a:lnTo>
                  <a:lnTo>
                    <a:pt x="10603103" y="12700"/>
                  </a:lnTo>
                  <a:lnTo>
                    <a:pt x="10615803" y="12700"/>
                  </a:lnTo>
                  <a:cubicBezTo>
                    <a:pt x="10615803" y="97028"/>
                    <a:pt x="10547223" y="165354"/>
                    <a:pt x="10462641" y="165354"/>
                  </a:cubicBezTo>
                  <a:lnTo>
                    <a:pt x="10462641" y="152654"/>
                  </a:lnTo>
                  <a:lnTo>
                    <a:pt x="10462641" y="165354"/>
                  </a:lnTo>
                  <a:cubicBezTo>
                    <a:pt x="10378059" y="165354"/>
                    <a:pt x="10309479" y="97028"/>
                    <a:pt x="10309479" y="12700"/>
                  </a:cubicBezTo>
                  <a:lnTo>
                    <a:pt x="10322179" y="12700"/>
                  </a:lnTo>
                  <a:lnTo>
                    <a:pt x="10334879" y="12700"/>
                  </a:lnTo>
                  <a:lnTo>
                    <a:pt x="10334879" y="292608"/>
                  </a:lnTo>
                  <a:cubicBezTo>
                    <a:pt x="10334879" y="299593"/>
                    <a:pt x="10329164" y="305308"/>
                    <a:pt x="10322179" y="305308"/>
                  </a:cubicBezTo>
                  <a:lnTo>
                    <a:pt x="293497" y="305308"/>
                  </a:lnTo>
                  <a:lnTo>
                    <a:pt x="293497" y="292608"/>
                  </a:lnTo>
                  <a:lnTo>
                    <a:pt x="293497" y="279908"/>
                  </a:lnTo>
                  <a:lnTo>
                    <a:pt x="293497" y="292608"/>
                  </a:lnTo>
                  <a:lnTo>
                    <a:pt x="293497" y="305308"/>
                  </a:lnTo>
                  <a:cubicBezTo>
                    <a:pt x="145415" y="305308"/>
                    <a:pt x="25400" y="425069"/>
                    <a:pt x="25400" y="572516"/>
                  </a:cubicBezTo>
                  <a:lnTo>
                    <a:pt x="25400" y="3931666"/>
                  </a:lnTo>
                  <a:lnTo>
                    <a:pt x="12700" y="3931666"/>
                  </a:lnTo>
                  <a:lnTo>
                    <a:pt x="25400" y="3931666"/>
                  </a:lnTo>
                  <a:cubicBezTo>
                    <a:pt x="25400" y="4079240"/>
                    <a:pt x="145415" y="4198874"/>
                    <a:pt x="293497" y="4198874"/>
                  </a:cubicBezTo>
                  <a:lnTo>
                    <a:pt x="293497" y="4211574"/>
                  </a:lnTo>
                  <a:lnTo>
                    <a:pt x="293497" y="4198874"/>
                  </a:lnTo>
                  <a:cubicBezTo>
                    <a:pt x="441579" y="4198874"/>
                    <a:pt x="561594" y="4079240"/>
                    <a:pt x="561594" y="3931666"/>
                  </a:cubicBezTo>
                  <a:lnTo>
                    <a:pt x="574294" y="3931666"/>
                  </a:lnTo>
                  <a:lnTo>
                    <a:pt x="561594" y="3931666"/>
                  </a:lnTo>
                  <a:lnTo>
                    <a:pt x="561594" y="3651758"/>
                  </a:lnTo>
                  <a:cubicBezTo>
                    <a:pt x="561594" y="3644773"/>
                    <a:pt x="567309" y="3639058"/>
                    <a:pt x="574294" y="3639058"/>
                  </a:cubicBezTo>
                  <a:lnTo>
                    <a:pt x="10603103" y="3639058"/>
                  </a:lnTo>
                  <a:lnTo>
                    <a:pt x="10603103" y="3651758"/>
                  </a:lnTo>
                  <a:lnTo>
                    <a:pt x="10603103" y="3639058"/>
                  </a:lnTo>
                  <a:cubicBezTo>
                    <a:pt x="10751185" y="3639058"/>
                    <a:pt x="10871200" y="3519424"/>
                    <a:pt x="10871200" y="3371850"/>
                  </a:cubicBezTo>
                  <a:lnTo>
                    <a:pt x="10883900" y="3371850"/>
                  </a:lnTo>
                  <a:lnTo>
                    <a:pt x="10871200" y="3371850"/>
                  </a:lnTo>
                  <a:lnTo>
                    <a:pt x="10871200" y="12700"/>
                  </a:lnTo>
                  <a:lnTo>
                    <a:pt x="10883900" y="12700"/>
                  </a:lnTo>
                  <a:lnTo>
                    <a:pt x="10896600" y="12700"/>
                  </a:lnTo>
                  <a:moveTo>
                    <a:pt x="10871200" y="12700"/>
                  </a:moveTo>
                  <a:cubicBezTo>
                    <a:pt x="10871200" y="5715"/>
                    <a:pt x="10876915" y="0"/>
                    <a:pt x="10883900" y="0"/>
                  </a:cubicBezTo>
                  <a:cubicBezTo>
                    <a:pt x="10890885" y="0"/>
                    <a:pt x="10896600" y="5715"/>
                    <a:pt x="10896600" y="12700"/>
                  </a:cubicBezTo>
                  <a:lnTo>
                    <a:pt x="10896600" y="3371850"/>
                  </a:lnTo>
                  <a:cubicBezTo>
                    <a:pt x="10896600" y="3533521"/>
                    <a:pt x="10765155" y="3664458"/>
                    <a:pt x="10603103" y="3664458"/>
                  </a:cubicBezTo>
                  <a:lnTo>
                    <a:pt x="574421" y="3664458"/>
                  </a:lnTo>
                  <a:lnTo>
                    <a:pt x="574421" y="3651758"/>
                  </a:lnTo>
                  <a:lnTo>
                    <a:pt x="587121" y="3651758"/>
                  </a:lnTo>
                  <a:lnTo>
                    <a:pt x="587121" y="3931666"/>
                  </a:lnTo>
                  <a:cubicBezTo>
                    <a:pt x="587121" y="4093337"/>
                    <a:pt x="455676" y="4224274"/>
                    <a:pt x="293624" y="4224274"/>
                  </a:cubicBezTo>
                  <a:cubicBezTo>
                    <a:pt x="131572" y="4224274"/>
                    <a:pt x="0" y="4093337"/>
                    <a:pt x="0" y="3931666"/>
                  </a:cubicBezTo>
                  <a:lnTo>
                    <a:pt x="0" y="572516"/>
                  </a:lnTo>
                  <a:lnTo>
                    <a:pt x="12700" y="572516"/>
                  </a:lnTo>
                  <a:lnTo>
                    <a:pt x="0" y="572516"/>
                  </a:lnTo>
                  <a:cubicBezTo>
                    <a:pt x="0" y="410972"/>
                    <a:pt x="131445" y="279908"/>
                    <a:pt x="293497" y="279908"/>
                  </a:cubicBezTo>
                  <a:cubicBezTo>
                    <a:pt x="300482" y="279908"/>
                    <a:pt x="306197" y="285623"/>
                    <a:pt x="306197" y="292608"/>
                  </a:cubicBezTo>
                  <a:cubicBezTo>
                    <a:pt x="306197" y="299593"/>
                    <a:pt x="300482" y="305308"/>
                    <a:pt x="293497" y="305308"/>
                  </a:cubicBezTo>
                  <a:cubicBezTo>
                    <a:pt x="286512" y="305308"/>
                    <a:pt x="280797" y="299593"/>
                    <a:pt x="280797" y="292608"/>
                  </a:cubicBezTo>
                  <a:cubicBezTo>
                    <a:pt x="280797" y="285623"/>
                    <a:pt x="286512" y="279908"/>
                    <a:pt x="293497" y="279908"/>
                  </a:cubicBezTo>
                  <a:lnTo>
                    <a:pt x="10322179" y="279908"/>
                  </a:lnTo>
                  <a:lnTo>
                    <a:pt x="10322179" y="292608"/>
                  </a:lnTo>
                  <a:lnTo>
                    <a:pt x="10309479" y="292608"/>
                  </a:lnTo>
                  <a:lnTo>
                    <a:pt x="10309479" y="12700"/>
                  </a:lnTo>
                  <a:cubicBezTo>
                    <a:pt x="10309479" y="5715"/>
                    <a:pt x="10315194" y="0"/>
                    <a:pt x="10322179" y="0"/>
                  </a:cubicBezTo>
                  <a:cubicBezTo>
                    <a:pt x="10329164" y="0"/>
                    <a:pt x="10334879" y="5715"/>
                    <a:pt x="10334879" y="12700"/>
                  </a:cubicBezTo>
                  <a:cubicBezTo>
                    <a:pt x="10334879" y="82931"/>
                    <a:pt x="10392029" y="139954"/>
                    <a:pt x="10462641" y="139954"/>
                  </a:cubicBezTo>
                  <a:cubicBezTo>
                    <a:pt x="10533253" y="139954"/>
                    <a:pt x="10590403" y="82931"/>
                    <a:pt x="10590403" y="12700"/>
                  </a:cubicBezTo>
                  <a:cubicBezTo>
                    <a:pt x="10590403" y="5715"/>
                    <a:pt x="10596118" y="0"/>
                    <a:pt x="10603103" y="0"/>
                  </a:cubicBezTo>
                  <a:cubicBezTo>
                    <a:pt x="10610088" y="0"/>
                    <a:pt x="10615803" y="5715"/>
                    <a:pt x="10615803" y="12700"/>
                  </a:cubicBezTo>
                  <a:lnTo>
                    <a:pt x="10615803" y="292608"/>
                  </a:lnTo>
                  <a:lnTo>
                    <a:pt x="10603103" y="292608"/>
                  </a:lnTo>
                  <a:lnTo>
                    <a:pt x="10603103" y="279908"/>
                  </a:lnTo>
                  <a:cubicBezTo>
                    <a:pt x="10751186" y="279908"/>
                    <a:pt x="10871200" y="160274"/>
                    <a:pt x="10871200" y="12700"/>
                  </a:cubicBezTo>
                  <a:close/>
                  <a:moveTo>
                    <a:pt x="293497" y="839851"/>
                  </a:moveTo>
                  <a:cubicBezTo>
                    <a:pt x="441579" y="839851"/>
                    <a:pt x="561594" y="720217"/>
                    <a:pt x="561594" y="572643"/>
                  </a:cubicBezTo>
                  <a:lnTo>
                    <a:pt x="574294" y="572643"/>
                  </a:lnTo>
                  <a:lnTo>
                    <a:pt x="561594" y="572643"/>
                  </a:lnTo>
                  <a:cubicBezTo>
                    <a:pt x="561594" y="502412"/>
                    <a:pt x="504444" y="445389"/>
                    <a:pt x="433832" y="445389"/>
                  </a:cubicBezTo>
                  <a:lnTo>
                    <a:pt x="433832" y="432689"/>
                  </a:lnTo>
                  <a:lnTo>
                    <a:pt x="433832" y="445389"/>
                  </a:lnTo>
                  <a:cubicBezTo>
                    <a:pt x="363220" y="445389"/>
                    <a:pt x="306070" y="502412"/>
                    <a:pt x="306070" y="572643"/>
                  </a:cubicBezTo>
                  <a:lnTo>
                    <a:pt x="293370" y="572643"/>
                  </a:lnTo>
                  <a:lnTo>
                    <a:pt x="306070" y="572643"/>
                  </a:lnTo>
                  <a:lnTo>
                    <a:pt x="306070" y="852551"/>
                  </a:lnTo>
                  <a:lnTo>
                    <a:pt x="293370" y="852551"/>
                  </a:lnTo>
                  <a:lnTo>
                    <a:pt x="293370" y="839851"/>
                  </a:lnTo>
                  <a:moveTo>
                    <a:pt x="293370" y="865251"/>
                  </a:moveTo>
                  <a:cubicBezTo>
                    <a:pt x="286385" y="865251"/>
                    <a:pt x="280670" y="859536"/>
                    <a:pt x="280670" y="852551"/>
                  </a:cubicBezTo>
                  <a:lnTo>
                    <a:pt x="280670" y="572516"/>
                  </a:lnTo>
                  <a:cubicBezTo>
                    <a:pt x="280670" y="488188"/>
                    <a:pt x="349250" y="419862"/>
                    <a:pt x="433832" y="419862"/>
                  </a:cubicBezTo>
                  <a:cubicBezTo>
                    <a:pt x="518414" y="419862"/>
                    <a:pt x="586994" y="488188"/>
                    <a:pt x="586994" y="572516"/>
                  </a:cubicBezTo>
                  <a:cubicBezTo>
                    <a:pt x="586994" y="734187"/>
                    <a:pt x="455549" y="865124"/>
                    <a:pt x="293497" y="865124"/>
                  </a:cubicBezTo>
                  <a:close/>
                </a:path>
              </a:pathLst>
            </a:custGeom>
            <a:solidFill>
              <a:srgbClr val="FF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280670" y="0"/>
              <a:ext cx="10615930" cy="1145159"/>
            </a:xfrm>
            <a:custGeom>
              <a:avLst/>
              <a:gdLst/>
              <a:ahLst/>
              <a:cxnLst/>
              <a:rect l="l" t="t" r="r" b="b"/>
              <a:pathLst>
                <a:path w="10615930" h="1145159">
                  <a:moveTo>
                    <a:pt x="12827" y="1119759"/>
                  </a:moveTo>
                  <a:cubicBezTo>
                    <a:pt x="160909" y="1119759"/>
                    <a:pt x="280924" y="1000125"/>
                    <a:pt x="280924" y="852551"/>
                  </a:cubicBezTo>
                  <a:lnTo>
                    <a:pt x="293624" y="852551"/>
                  </a:lnTo>
                  <a:lnTo>
                    <a:pt x="280924" y="852551"/>
                  </a:lnTo>
                  <a:cubicBezTo>
                    <a:pt x="280924" y="782320"/>
                    <a:pt x="223774" y="725297"/>
                    <a:pt x="153162" y="725297"/>
                  </a:cubicBezTo>
                  <a:lnTo>
                    <a:pt x="153162" y="712597"/>
                  </a:lnTo>
                  <a:lnTo>
                    <a:pt x="153162" y="725297"/>
                  </a:lnTo>
                  <a:cubicBezTo>
                    <a:pt x="82550" y="725297"/>
                    <a:pt x="25400" y="782320"/>
                    <a:pt x="25400" y="852551"/>
                  </a:cubicBezTo>
                  <a:lnTo>
                    <a:pt x="12700" y="852551"/>
                  </a:lnTo>
                  <a:lnTo>
                    <a:pt x="25400" y="852551"/>
                  </a:lnTo>
                  <a:lnTo>
                    <a:pt x="25400" y="1132459"/>
                  </a:lnTo>
                  <a:lnTo>
                    <a:pt x="12700" y="1132459"/>
                  </a:lnTo>
                  <a:lnTo>
                    <a:pt x="12700" y="1119759"/>
                  </a:lnTo>
                  <a:moveTo>
                    <a:pt x="12700" y="1145159"/>
                  </a:moveTo>
                  <a:cubicBezTo>
                    <a:pt x="5715" y="1145159"/>
                    <a:pt x="0" y="1139444"/>
                    <a:pt x="0" y="1132459"/>
                  </a:cubicBezTo>
                  <a:lnTo>
                    <a:pt x="0" y="852424"/>
                  </a:lnTo>
                  <a:cubicBezTo>
                    <a:pt x="0" y="768096"/>
                    <a:pt x="68580" y="699770"/>
                    <a:pt x="153162" y="699770"/>
                  </a:cubicBezTo>
                  <a:cubicBezTo>
                    <a:pt x="237744" y="699770"/>
                    <a:pt x="306324" y="768096"/>
                    <a:pt x="306324" y="852424"/>
                  </a:cubicBezTo>
                  <a:cubicBezTo>
                    <a:pt x="306324" y="1014095"/>
                    <a:pt x="174879" y="1145032"/>
                    <a:pt x="12827" y="1145032"/>
                  </a:cubicBezTo>
                  <a:close/>
                  <a:moveTo>
                    <a:pt x="10322433" y="559816"/>
                  </a:moveTo>
                  <a:cubicBezTo>
                    <a:pt x="10470515" y="559816"/>
                    <a:pt x="10590530" y="440182"/>
                    <a:pt x="10590530" y="292608"/>
                  </a:cubicBezTo>
                  <a:lnTo>
                    <a:pt x="10603230" y="292608"/>
                  </a:lnTo>
                  <a:lnTo>
                    <a:pt x="10590530" y="292608"/>
                  </a:lnTo>
                  <a:cubicBezTo>
                    <a:pt x="10590530" y="145034"/>
                    <a:pt x="10470515" y="25400"/>
                    <a:pt x="10322433" y="25400"/>
                  </a:cubicBezTo>
                  <a:lnTo>
                    <a:pt x="10322433" y="12700"/>
                  </a:lnTo>
                  <a:lnTo>
                    <a:pt x="10322433" y="25400"/>
                  </a:lnTo>
                  <a:cubicBezTo>
                    <a:pt x="10174352" y="25400"/>
                    <a:pt x="10054336" y="145034"/>
                    <a:pt x="10054336" y="292608"/>
                  </a:cubicBezTo>
                  <a:lnTo>
                    <a:pt x="10041636" y="292608"/>
                  </a:lnTo>
                  <a:lnTo>
                    <a:pt x="10054336" y="292608"/>
                  </a:lnTo>
                  <a:cubicBezTo>
                    <a:pt x="10054336" y="362839"/>
                    <a:pt x="10111486" y="419862"/>
                    <a:pt x="10182098" y="419862"/>
                  </a:cubicBezTo>
                  <a:lnTo>
                    <a:pt x="10182098" y="432562"/>
                  </a:lnTo>
                  <a:lnTo>
                    <a:pt x="10182098" y="419862"/>
                  </a:lnTo>
                  <a:cubicBezTo>
                    <a:pt x="10252710" y="419862"/>
                    <a:pt x="10309860" y="362839"/>
                    <a:pt x="10309860" y="292608"/>
                  </a:cubicBezTo>
                  <a:lnTo>
                    <a:pt x="10322560" y="292608"/>
                  </a:lnTo>
                  <a:lnTo>
                    <a:pt x="10335260" y="292608"/>
                  </a:lnTo>
                  <a:lnTo>
                    <a:pt x="10335260" y="572516"/>
                  </a:lnTo>
                  <a:lnTo>
                    <a:pt x="10322560" y="572516"/>
                  </a:lnTo>
                  <a:lnTo>
                    <a:pt x="10322560" y="559816"/>
                  </a:lnTo>
                  <a:moveTo>
                    <a:pt x="10322560" y="585216"/>
                  </a:moveTo>
                  <a:cubicBezTo>
                    <a:pt x="10315575" y="585216"/>
                    <a:pt x="10309860" y="579501"/>
                    <a:pt x="10309860" y="572516"/>
                  </a:cubicBezTo>
                  <a:lnTo>
                    <a:pt x="10309860" y="292608"/>
                  </a:lnTo>
                  <a:cubicBezTo>
                    <a:pt x="10309860" y="285623"/>
                    <a:pt x="10315575" y="279908"/>
                    <a:pt x="10322560" y="279908"/>
                  </a:cubicBezTo>
                  <a:cubicBezTo>
                    <a:pt x="10329545" y="279908"/>
                    <a:pt x="10335260" y="285623"/>
                    <a:pt x="10335260" y="292608"/>
                  </a:cubicBezTo>
                  <a:cubicBezTo>
                    <a:pt x="10335260" y="376936"/>
                    <a:pt x="10266680" y="445262"/>
                    <a:pt x="10182098" y="445262"/>
                  </a:cubicBezTo>
                  <a:cubicBezTo>
                    <a:pt x="10097516" y="445262"/>
                    <a:pt x="10028936" y="376936"/>
                    <a:pt x="10028936" y="292608"/>
                  </a:cubicBezTo>
                  <a:cubicBezTo>
                    <a:pt x="10028809" y="130937"/>
                    <a:pt x="10160254" y="0"/>
                    <a:pt x="10322433" y="0"/>
                  </a:cubicBezTo>
                  <a:cubicBezTo>
                    <a:pt x="10484612" y="0"/>
                    <a:pt x="10615930" y="130937"/>
                    <a:pt x="10615930" y="292608"/>
                  </a:cubicBezTo>
                  <a:cubicBezTo>
                    <a:pt x="10615930" y="454279"/>
                    <a:pt x="10484485" y="585216"/>
                    <a:pt x="10322433" y="585216"/>
                  </a:cubicBezTo>
                  <a:close/>
                </a:path>
              </a:pathLst>
            </a:custGeom>
            <a:solidFill>
              <a:srgbClr val="FF33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0896600" cy="4504182"/>
            </a:xfrm>
            <a:custGeom>
              <a:avLst/>
              <a:gdLst/>
              <a:ahLst/>
              <a:cxnLst/>
              <a:rect l="l" t="t" r="r" b="b"/>
              <a:pathLst>
                <a:path w="10896600" h="4504182">
                  <a:moveTo>
                    <a:pt x="0" y="852424"/>
                  </a:moveTo>
                  <a:cubicBezTo>
                    <a:pt x="0" y="690880"/>
                    <a:pt x="131445" y="559816"/>
                    <a:pt x="293497" y="559816"/>
                  </a:cubicBezTo>
                  <a:lnTo>
                    <a:pt x="293497" y="572516"/>
                  </a:lnTo>
                  <a:lnTo>
                    <a:pt x="293497" y="559816"/>
                  </a:lnTo>
                  <a:lnTo>
                    <a:pt x="10322179" y="559816"/>
                  </a:lnTo>
                  <a:lnTo>
                    <a:pt x="10322179" y="572516"/>
                  </a:lnTo>
                  <a:lnTo>
                    <a:pt x="10309479" y="572516"/>
                  </a:lnTo>
                  <a:lnTo>
                    <a:pt x="10309479" y="292608"/>
                  </a:lnTo>
                  <a:lnTo>
                    <a:pt x="10322179" y="292608"/>
                  </a:lnTo>
                  <a:lnTo>
                    <a:pt x="10309479" y="292608"/>
                  </a:lnTo>
                  <a:cubicBezTo>
                    <a:pt x="10309479" y="130937"/>
                    <a:pt x="10440924" y="0"/>
                    <a:pt x="10603103" y="0"/>
                  </a:cubicBezTo>
                  <a:cubicBezTo>
                    <a:pt x="10765282" y="0"/>
                    <a:pt x="10896600" y="130937"/>
                    <a:pt x="10896600" y="292608"/>
                  </a:cubicBezTo>
                  <a:lnTo>
                    <a:pt x="10883900" y="292608"/>
                  </a:lnTo>
                  <a:lnTo>
                    <a:pt x="10896600" y="292608"/>
                  </a:lnTo>
                  <a:lnTo>
                    <a:pt x="10896600" y="3651758"/>
                  </a:lnTo>
                  <a:lnTo>
                    <a:pt x="10883900" y="3651758"/>
                  </a:lnTo>
                  <a:lnTo>
                    <a:pt x="10896600" y="3651758"/>
                  </a:lnTo>
                  <a:cubicBezTo>
                    <a:pt x="10896600" y="3813429"/>
                    <a:pt x="10765155" y="3944366"/>
                    <a:pt x="10603103" y="3944366"/>
                  </a:cubicBezTo>
                  <a:lnTo>
                    <a:pt x="10603103" y="3931666"/>
                  </a:lnTo>
                  <a:lnTo>
                    <a:pt x="10603103" y="3944366"/>
                  </a:lnTo>
                  <a:lnTo>
                    <a:pt x="574421" y="3944366"/>
                  </a:lnTo>
                  <a:lnTo>
                    <a:pt x="574421" y="3931666"/>
                  </a:lnTo>
                  <a:lnTo>
                    <a:pt x="587121" y="3931666"/>
                  </a:lnTo>
                  <a:lnTo>
                    <a:pt x="587121" y="4211574"/>
                  </a:lnTo>
                  <a:lnTo>
                    <a:pt x="574421" y="4211574"/>
                  </a:lnTo>
                  <a:lnTo>
                    <a:pt x="587121" y="4211574"/>
                  </a:lnTo>
                  <a:cubicBezTo>
                    <a:pt x="587121" y="4373245"/>
                    <a:pt x="455676" y="4504182"/>
                    <a:pt x="293624" y="4504182"/>
                  </a:cubicBezTo>
                  <a:lnTo>
                    <a:pt x="293624" y="4491482"/>
                  </a:lnTo>
                  <a:lnTo>
                    <a:pt x="293624" y="4504182"/>
                  </a:lnTo>
                  <a:cubicBezTo>
                    <a:pt x="131445" y="4504182"/>
                    <a:pt x="0" y="4373245"/>
                    <a:pt x="0" y="4211574"/>
                  </a:cubicBezTo>
                  <a:lnTo>
                    <a:pt x="0" y="852424"/>
                  </a:lnTo>
                  <a:lnTo>
                    <a:pt x="12700" y="852424"/>
                  </a:lnTo>
                  <a:lnTo>
                    <a:pt x="0" y="852424"/>
                  </a:lnTo>
                  <a:moveTo>
                    <a:pt x="25400" y="852424"/>
                  </a:moveTo>
                  <a:lnTo>
                    <a:pt x="25400" y="4211574"/>
                  </a:lnTo>
                  <a:lnTo>
                    <a:pt x="12700" y="4211574"/>
                  </a:lnTo>
                  <a:lnTo>
                    <a:pt x="25400" y="4211574"/>
                  </a:lnTo>
                  <a:cubicBezTo>
                    <a:pt x="25400" y="4359148"/>
                    <a:pt x="145415" y="4478782"/>
                    <a:pt x="293497" y="4478782"/>
                  </a:cubicBezTo>
                  <a:cubicBezTo>
                    <a:pt x="441579" y="4478782"/>
                    <a:pt x="561594" y="4359148"/>
                    <a:pt x="561594" y="4211574"/>
                  </a:cubicBezTo>
                  <a:lnTo>
                    <a:pt x="561594" y="3931666"/>
                  </a:lnTo>
                  <a:cubicBezTo>
                    <a:pt x="561594" y="3924681"/>
                    <a:pt x="567309" y="3918966"/>
                    <a:pt x="574294" y="3918966"/>
                  </a:cubicBezTo>
                  <a:lnTo>
                    <a:pt x="10603103" y="3918966"/>
                  </a:lnTo>
                  <a:cubicBezTo>
                    <a:pt x="10751185" y="3918966"/>
                    <a:pt x="10871200" y="3799332"/>
                    <a:pt x="10871200" y="3651758"/>
                  </a:cubicBezTo>
                  <a:lnTo>
                    <a:pt x="10871200" y="292608"/>
                  </a:lnTo>
                  <a:cubicBezTo>
                    <a:pt x="10871200" y="145034"/>
                    <a:pt x="10751185" y="25400"/>
                    <a:pt x="10603103" y="25400"/>
                  </a:cubicBezTo>
                  <a:lnTo>
                    <a:pt x="10603103" y="12700"/>
                  </a:lnTo>
                  <a:lnTo>
                    <a:pt x="10603103" y="25400"/>
                  </a:lnTo>
                  <a:cubicBezTo>
                    <a:pt x="10455022" y="25400"/>
                    <a:pt x="10335006" y="145034"/>
                    <a:pt x="10335006" y="292608"/>
                  </a:cubicBezTo>
                  <a:lnTo>
                    <a:pt x="10335006" y="572516"/>
                  </a:lnTo>
                  <a:cubicBezTo>
                    <a:pt x="10335006" y="579501"/>
                    <a:pt x="10329291" y="585216"/>
                    <a:pt x="10322306" y="585216"/>
                  </a:cubicBezTo>
                  <a:lnTo>
                    <a:pt x="293497" y="585216"/>
                  </a:lnTo>
                  <a:cubicBezTo>
                    <a:pt x="145415" y="585216"/>
                    <a:pt x="25400" y="704977"/>
                    <a:pt x="25400" y="852424"/>
                  </a:cubicBezTo>
                  <a:close/>
                  <a:moveTo>
                    <a:pt x="10322179" y="559816"/>
                  </a:moveTo>
                  <a:lnTo>
                    <a:pt x="10602976" y="559816"/>
                  </a:lnTo>
                  <a:lnTo>
                    <a:pt x="10602976" y="572516"/>
                  </a:lnTo>
                  <a:lnTo>
                    <a:pt x="10602976" y="559816"/>
                  </a:lnTo>
                  <a:cubicBezTo>
                    <a:pt x="10751058" y="559816"/>
                    <a:pt x="10871074" y="440182"/>
                    <a:pt x="10871074" y="292608"/>
                  </a:cubicBezTo>
                  <a:cubicBezTo>
                    <a:pt x="10871074" y="285623"/>
                    <a:pt x="10876788" y="279908"/>
                    <a:pt x="10883774" y="279908"/>
                  </a:cubicBezTo>
                  <a:cubicBezTo>
                    <a:pt x="10890758" y="279908"/>
                    <a:pt x="10896474" y="285623"/>
                    <a:pt x="10896474" y="292608"/>
                  </a:cubicBezTo>
                  <a:cubicBezTo>
                    <a:pt x="10896474" y="454279"/>
                    <a:pt x="10765028" y="585216"/>
                    <a:pt x="10602976" y="585216"/>
                  </a:cubicBezTo>
                  <a:lnTo>
                    <a:pt x="10322179" y="585216"/>
                  </a:lnTo>
                  <a:cubicBezTo>
                    <a:pt x="10315194" y="585216"/>
                    <a:pt x="10309479" y="579501"/>
                    <a:pt x="10309479" y="572516"/>
                  </a:cubicBezTo>
                  <a:cubicBezTo>
                    <a:pt x="10309479" y="565531"/>
                    <a:pt x="10315194" y="559816"/>
                    <a:pt x="10322179" y="559816"/>
                  </a:cubicBezTo>
                  <a:close/>
                  <a:moveTo>
                    <a:pt x="10590276" y="572516"/>
                  </a:moveTo>
                  <a:lnTo>
                    <a:pt x="10590276" y="292608"/>
                  </a:lnTo>
                  <a:lnTo>
                    <a:pt x="10602976" y="292608"/>
                  </a:lnTo>
                  <a:lnTo>
                    <a:pt x="10615676" y="292608"/>
                  </a:lnTo>
                  <a:cubicBezTo>
                    <a:pt x="10615676" y="376936"/>
                    <a:pt x="10547097" y="445262"/>
                    <a:pt x="10462514" y="445262"/>
                  </a:cubicBezTo>
                  <a:lnTo>
                    <a:pt x="10462514" y="432562"/>
                  </a:lnTo>
                  <a:lnTo>
                    <a:pt x="10462514" y="445262"/>
                  </a:lnTo>
                  <a:cubicBezTo>
                    <a:pt x="10377932" y="445262"/>
                    <a:pt x="10309352" y="376936"/>
                    <a:pt x="10309352" y="292608"/>
                  </a:cubicBezTo>
                  <a:cubicBezTo>
                    <a:pt x="10309352" y="285623"/>
                    <a:pt x="10315067" y="279908"/>
                    <a:pt x="10322052" y="279908"/>
                  </a:cubicBezTo>
                  <a:cubicBezTo>
                    <a:pt x="10329037" y="279908"/>
                    <a:pt x="10334752" y="285623"/>
                    <a:pt x="10334752" y="292608"/>
                  </a:cubicBezTo>
                  <a:cubicBezTo>
                    <a:pt x="10334752" y="362839"/>
                    <a:pt x="10391902" y="419862"/>
                    <a:pt x="10462514" y="419862"/>
                  </a:cubicBezTo>
                  <a:cubicBezTo>
                    <a:pt x="10533126" y="419862"/>
                    <a:pt x="10590276" y="362839"/>
                    <a:pt x="10590276" y="292608"/>
                  </a:cubicBezTo>
                  <a:cubicBezTo>
                    <a:pt x="10590276" y="285623"/>
                    <a:pt x="10595991" y="279908"/>
                    <a:pt x="10602976" y="279908"/>
                  </a:cubicBezTo>
                  <a:cubicBezTo>
                    <a:pt x="10609961" y="279908"/>
                    <a:pt x="10615676" y="285623"/>
                    <a:pt x="10615676" y="292608"/>
                  </a:cubicBezTo>
                  <a:lnTo>
                    <a:pt x="10615676" y="572516"/>
                  </a:lnTo>
                  <a:cubicBezTo>
                    <a:pt x="10615676" y="579501"/>
                    <a:pt x="10609961" y="585216"/>
                    <a:pt x="10602976" y="585216"/>
                  </a:cubicBezTo>
                  <a:cubicBezTo>
                    <a:pt x="10595991" y="585216"/>
                    <a:pt x="10590276" y="579501"/>
                    <a:pt x="10590276" y="572516"/>
                  </a:cubicBezTo>
                  <a:close/>
                  <a:moveTo>
                    <a:pt x="280797" y="1132459"/>
                  </a:moveTo>
                  <a:lnTo>
                    <a:pt x="280797" y="852424"/>
                  </a:lnTo>
                  <a:lnTo>
                    <a:pt x="293497" y="852424"/>
                  </a:lnTo>
                  <a:lnTo>
                    <a:pt x="280797" y="852424"/>
                  </a:lnTo>
                  <a:cubicBezTo>
                    <a:pt x="280797" y="768096"/>
                    <a:pt x="349377" y="699770"/>
                    <a:pt x="433959" y="699770"/>
                  </a:cubicBezTo>
                  <a:lnTo>
                    <a:pt x="433959" y="712470"/>
                  </a:lnTo>
                  <a:lnTo>
                    <a:pt x="433959" y="699770"/>
                  </a:lnTo>
                  <a:cubicBezTo>
                    <a:pt x="518541" y="699770"/>
                    <a:pt x="587121" y="768096"/>
                    <a:pt x="587121" y="852424"/>
                  </a:cubicBezTo>
                  <a:lnTo>
                    <a:pt x="574421" y="852424"/>
                  </a:lnTo>
                  <a:lnTo>
                    <a:pt x="587121" y="852424"/>
                  </a:lnTo>
                  <a:cubicBezTo>
                    <a:pt x="587121" y="1014095"/>
                    <a:pt x="455676" y="1145032"/>
                    <a:pt x="293624" y="1145032"/>
                  </a:cubicBezTo>
                  <a:lnTo>
                    <a:pt x="293624" y="1132332"/>
                  </a:lnTo>
                  <a:lnTo>
                    <a:pt x="293624" y="1145032"/>
                  </a:lnTo>
                  <a:cubicBezTo>
                    <a:pt x="131445" y="1145159"/>
                    <a:pt x="0" y="1014095"/>
                    <a:pt x="0" y="852424"/>
                  </a:cubicBezTo>
                  <a:cubicBezTo>
                    <a:pt x="0" y="845439"/>
                    <a:pt x="5715" y="839724"/>
                    <a:pt x="12700" y="839724"/>
                  </a:cubicBezTo>
                  <a:cubicBezTo>
                    <a:pt x="19685" y="839724"/>
                    <a:pt x="25400" y="845439"/>
                    <a:pt x="25400" y="852424"/>
                  </a:cubicBezTo>
                  <a:cubicBezTo>
                    <a:pt x="25400" y="999998"/>
                    <a:pt x="145415" y="1119632"/>
                    <a:pt x="293497" y="1119632"/>
                  </a:cubicBezTo>
                  <a:cubicBezTo>
                    <a:pt x="441579" y="1119632"/>
                    <a:pt x="561594" y="999998"/>
                    <a:pt x="561594" y="852424"/>
                  </a:cubicBezTo>
                  <a:cubicBezTo>
                    <a:pt x="561594" y="782193"/>
                    <a:pt x="504444" y="725170"/>
                    <a:pt x="433832" y="725170"/>
                  </a:cubicBezTo>
                  <a:cubicBezTo>
                    <a:pt x="363220" y="725170"/>
                    <a:pt x="306197" y="782193"/>
                    <a:pt x="306197" y="852424"/>
                  </a:cubicBezTo>
                  <a:lnTo>
                    <a:pt x="306197" y="1132459"/>
                  </a:lnTo>
                  <a:cubicBezTo>
                    <a:pt x="306197" y="1139444"/>
                    <a:pt x="300482" y="1145159"/>
                    <a:pt x="293497" y="1145159"/>
                  </a:cubicBezTo>
                  <a:cubicBezTo>
                    <a:pt x="286512" y="1145159"/>
                    <a:pt x="280797" y="1139444"/>
                    <a:pt x="280797" y="1132459"/>
                  </a:cubicBezTo>
                  <a:close/>
                  <a:moveTo>
                    <a:pt x="587121" y="852424"/>
                  </a:moveTo>
                  <a:lnTo>
                    <a:pt x="587121" y="3931666"/>
                  </a:lnTo>
                  <a:cubicBezTo>
                    <a:pt x="587121" y="3938651"/>
                    <a:pt x="581406" y="3944366"/>
                    <a:pt x="574421" y="3944366"/>
                  </a:cubicBezTo>
                  <a:cubicBezTo>
                    <a:pt x="567436" y="3944366"/>
                    <a:pt x="561721" y="3938651"/>
                    <a:pt x="561721" y="3931666"/>
                  </a:cubicBezTo>
                  <a:lnTo>
                    <a:pt x="561721" y="852424"/>
                  </a:lnTo>
                  <a:cubicBezTo>
                    <a:pt x="561721" y="845439"/>
                    <a:pt x="567436" y="839724"/>
                    <a:pt x="574421" y="839724"/>
                  </a:cubicBezTo>
                  <a:cubicBezTo>
                    <a:pt x="581406" y="839724"/>
                    <a:pt x="587121" y="845439"/>
                    <a:pt x="587121" y="852424"/>
                  </a:cubicBezTo>
                  <a:close/>
                </a:path>
              </a:pathLst>
            </a:custGeom>
            <a:solidFill>
              <a:srgbClr val="FF33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52179" y="210069"/>
            <a:ext cx="1559052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Useful Tools for Lodge Marketing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2179" y="1946254"/>
            <a:ext cx="10224036" cy="701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3600" b="1" dirty="0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Membership Guide </a:t>
            </a:r>
          </a:p>
          <a:p>
            <a:pPr algn="just">
              <a:lnSpc>
                <a:spcPts val="2879"/>
              </a:lnSpc>
            </a:pP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2" tooltip="https://virtualmanuals.elks.org/membership-guide/"/>
              </a:rPr>
              <a:t>https://</a:t>
            </a:r>
            <a:r>
              <a:rPr lang="en-US" sz="2400" u="sng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2" tooltip="https://virtualmanuals.elks.org/membership-guide/"/>
              </a:rPr>
              <a:t>virtualmanuals.elks.org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2" tooltip="https://virtualmanuals.elks.org/membership-guide/"/>
              </a:rPr>
              <a:t>/membership-guide/</a:t>
            </a:r>
          </a:p>
          <a:p>
            <a:pPr algn="just">
              <a:lnSpc>
                <a:spcPts val="2160"/>
              </a:lnSpc>
            </a:pPr>
            <a:endParaRPr lang="en-US" sz="2400" u="sng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  <a:hlinkClick r:id="rId2" tooltip="https://virtualmanuals.elks.org/membership-guide/"/>
            </a:endParaRPr>
          </a:p>
          <a:p>
            <a:pPr algn="just">
              <a:lnSpc>
                <a:spcPts val="4320"/>
              </a:lnSpc>
            </a:pPr>
            <a:r>
              <a:rPr lang="en-US" sz="3600" b="1" dirty="0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Watch Past Training Webinars</a:t>
            </a:r>
          </a:p>
          <a:p>
            <a:pPr algn="just">
              <a:lnSpc>
                <a:spcPts val="2879"/>
              </a:lnSpc>
            </a:pP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 tooltip="https://virtualmanuals.elks.org/zoom-webinars/"/>
              </a:rPr>
              <a:t>https://</a:t>
            </a:r>
            <a:r>
              <a:rPr lang="en-US" sz="2400" u="sng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 tooltip="https://virtualmanuals.elks.org/zoom-webinars/"/>
              </a:rPr>
              <a:t>virtualmanuals.elks.org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 tooltip="https://virtualmanuals.elks.org/zoom-webinars/"/>
              </a:rPr>
              <a:t>/zoom-webinars/</a:t>
            </a:r>
          </a:p>
          <a:p>
            <a:pPr algn="just">
              <a:lnSpc>
                <a:spcPts val="2879"/>
              </a:lnSpc>
            </a:pPr>
            <a:endParaRPr lang="en-US" sz="2400" u="sng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  <a:hlinkClick r:id="rId3" tooltip="https://virtualmanuals.elks.org/zoom-webinars/"/>
            </a:endParaRPr>
          </a:p>
          <a:p>
            <a:pPr algn="just">
              <a:lnSpc>
                <a:spcPts val="4320"/>
              </a:lnSpc>
            </a:pPr>
            <a:r>
              <a:rPr lang="en-US" sz="3600" b="1" dirty="0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Marketing Guide </a:t>
            </a:r>
          </a:p>
          <a:p>
            <a:pPr algn="just">
              <a:lnSpc>
                <a:spcPts val="2879"/>
              </a:lnSpc>
            </a:pP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 tooltip="https://virtualmanuals.elks.org/marketing-guide/"/>
              </a:rPr>
              <a:t>https://</a:t>
            </a:r>
            <a:r>
              <a:rPr lang="en-US" sz="2400" u="sng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 tooltip="https://virtualmanuals.elks.org/marketing-guide/"/>
              </a:rPr>
              <a:t>virtualmanuals.elks.org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4" tooltip="https://virtualmanuals.elks.org/marketing-guide/"/>
              </a:rPr>
              <a:t>/marketing-guide/</a:t>
            </a:r>
          </a:p>
          <a:p>
            <a:pPr algn="just">
              <a:lnSpc>
                <a:spcPts val="2160"/>
              </a:lnSpc>
            </a:pPr>
            <a:endParaRPr lang="en-US" sz="2400" u="sng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  <a:hlinkClick r:id="rId4" tooltip="https://virtualmanuals.elks.org/marketing-guide/"/>
            </a:endParaRPr>
          </a:p>
          <a:p>
            <a:pPr algn="just">
              <a:lnSpc>
                <a:spcPts val="4320"/>
              </a:lnSpc>
            </a:pPr>
            <a:r>
              <a:rPr lang="en-US" sz="3600" b="1" dirty="0" err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Shareables</a:t>
            </a:r>
            <a:r>
              <a:rPr lang="en-US" sz="3600" b="1" dirty="0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algn="just">
              <a:lnSpc>
                <a:spcPts val="2879"/>
              </a:lnSpc>
            </a:pP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 tooltip="https://virtualmanuals.elks.org/shareables/"/>
              </a:rPr>
              <a:t>https://</a:t>
            </a:r>
            <a:r>
              <a:rPr lang="en-US" sz="2400" u="sng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 tooltip="https://virtualmanuals.elks.org/shareables/"/>
              </a:rPr>
              <a:t>virtualmanuals.elks.org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 tooltip="https://virtualmanuals.elks.org/shareables/"/>
              </a:rPr>
              <a:t>/</a:t>
            </a:r>
            <a:r>
              <a:rPr lang="en-US" sz="2400" u="sng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 tooltip="https://virtualmanuals.elks.org/shareables/"/>
              </a:rPr>
              <a:t>shareables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 tooltip="https://virtualmanuals.elks.org/shareables/"/>
              </a:rPr>
              <a:t>/</a:t>
            </a:r>
          </a:p>
          <a:p>
            <a:pPr algn="just">
              <a:lnSpc>
                <a:spcPts val="2160"/>
              </a:lnSpc>
            </a:pPr>
            <a:endParaRPr lang="en-US" sz="2400" u="sng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  <a:hlinkClick r:id="rId5" tooltip="https://virtualmanuals.elks.org/shareables/"/>
            </a:endParaRPr>
          </a:p>
          <a:p>
            <a:pPr algn="just">
              <a:lnSpc>
                <a:spcPts val="4320"/>
              </a:lnSpc>
            </a:pPr>
            <a:r>
              <a:rPr lang="en-US" sz="3600" b="1" dirty="0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Mobile App </a:t>
            </a:r>
          </a:p>
          <a:p>
            <a:pPr algn="just">
              <a:lnSpc>
                <a:spcPts val="2879"/>
              </a:lnSpc>
            </a:pP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</a:t>
            </a:r>
            <a:r>
              <a:rPr lang="en-US" sz="2400" u="sng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www.my-elks.com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/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just">
              <a:lnSpc>
                <a:spcPts val="2160"/>
              </a:lnSpc>
            </a:pPr>
            <a:endParaRPr lang="en-US" sz="2400" u="sng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just">
              <a:lnSpc>
                <a:spcPts val="4320"/>
              </a:lnSpc>
            </a:pPr>
            <a:r>
              <a:rPr lang="en-US" sz="3600" b="1" dirty="0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Virtual manuals </a:t>
            </a:r>
          </a:p>
          <a:p>
            <a:pPr algn="just">
              <a:lnSpc>
                <a:spcPts val="2879"/>
              </a:lnSpc>
            </a:pP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7" tooltip="https://virtualmanuals.elks.org/"/>
              </a:rPr>
              <a:t>https://</a:t>
            </a:r>
            <a:r>
              <a:rPr lang="en-US" sz="2400" u="sng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7" tooltip="https://virtualmanuals.elks.org/"/>
              </a:rPr>
              <a:t>virtualmanuals.elks.org</a:t>
            </a:r>
            <a:r>
              <a:rPr lang="en-US" sz="2400" u="sng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7" tooltip="https://virtualmanuals.elks.org/"/>
              </a:rPr>
              <a:t>/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25764" y="4470480"/>
            <a:ext cx="8341979" cy="212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2"/>
              </a:lnSpc>
            </a:pPr>
            <a:r>
              <a:rPr lang="en-US" sz="4477" b="1" i="1">
                <a:solidFill>
                  <a:srgbClr val="28256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Don’t forget to join the Grand Lodge Marketing &amp; Membership Facebook Group!</a:t>
            </a:r>
          </a:p>
        </p:txBody>
      </p:sp>
      <p:sp>
        <p:nvSpPr>
          <p:cNvPr id="12" name="Freeform 12"/>
          <p:cNvSpPr/>
          <p:nvPr/>
        </p:nvSpPr>
        <p:spPr>
          <a:xfrm rot="-8990221">
            <a:off x="9765945" y="6267386"/>
            <a:ext cx="2883321" cy="4034969"/>
          </a:xfrm>
          <a:custGeom>
            <a:avLst/>
            <a:gdLst/>
            <a:ahLst/>
            <a:cxnLst/>
            <a:rect l="l" t="t" r="r" b="b"/>
            <a:pathLst>
              <a:path w="2883321" h="4034969">
                <a:moveTo>
                  <a:pt x="0" y="0"/>
                </a:moveTo>
                <a:lnTo>
                  <a:pt x="2883321" y="0"/>
                </a:lnTo>
                <a:lnTo>
                  <a:pt x="2883321" y="4034969"/>
                </a:lnTo>
                <a:lnTo>
                  <a:pt x="0" y="4034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01464" y="1240449"/>
            <a:ext cx="2685073" cy="4560633"/>
          </a:xfrm>
          <a:custGeom>
            <a:avLst/>
            <a:gdLst/>
            <a:ahLst/>
            <a:cxnLst/>
            <a:rect l="l" t="t" r="r" b="b"/>
            <a:pathLst>
              <a:path w="2685073" h="4560633">
                <a:moveTo>
                  <a:pt x="0" y="0"/>
                </a:moveTo>
                <a:lnTo>
                  <a:pt x="2685072" y="0"/>
                </a:lnTo>
                <a:lnTo>
                  <a:pt x="2685072" y="4560633"/>
                </a:lnTo>
                <a:lnTo>
                  <a:pt x="0" y="4560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5849093"/>
            <a:ext cx="16230600" cy="246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80"/>
              </a:lnSpc>
            </a:pPr>
            <a:r>
              <a:rPr lang="en-US" sz="14400" b="1" spc="-117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Questions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69672" y="5292793"/>
            <a:ext cx="7182888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00"/>
              </a:lnSpc>
            </a:pPr>
            <a:r>
              <a:rPr lang="en-US" sz="675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Maximizing the impact of your Lodge’s Facebook page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790825"/>
            <a:ext cx="11543920" cy="646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Social Media: A Key Digital Tool for Today! </a:t>
            </a:r>
          </a:p>
          <a:p>
            <a:pPr marL="705802" lvl="1" indent="-352901" algn="l">
              <a:lnSpc>
                <a:spcPts val="4680"/>
              </a:lnSpc>
              <a:buFont typeface="Arial"/>
              <a:buChar char="•"/>
            </a:pPr>
            <a:r>
              <a:rPr lang="en-US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 media connects your Lodge with members and the community</a:t>
            </a:r>
          </a:p>
          <a:p>
            <a:pPr marL="705802" lvl="1" indent="-352901" algn="l">
              <a:lnSpc>
                <a:spcPts val="4680"/>
              </a:lnSpc>
              <a:buFont typeface="Arial"/>
              <a:buChar char="•"/>
            </a:pPr>
            <a:r>
              <a:rPr lang="en-US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Over 4.7 billion people use Facebook, Instagram, X, and YouTube</a:t>
            </a:r>
          </a:p>
          <a:p>
            <a:pPr marL="705802" lvl="1" indent="-352901" algn="l">
              <a:lnSpc>
                <a:spcPts val="4680"/>
              </a:lnSpc>
              <a:buFont typeface="Arial"/>
              <a:buChar char="•"/>
            </a:pPr>
            <a:r>
              <a:rPr lang="en-US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Facebook to share events, updates, and the impact of your work</a:t>
            </a:r>
          </a:p>
          <a:p>
            <a:pPr marL="705802" lvl="1" indent="-352901" algn="l">
              <a:lnSpc>
                <a:spcPts val="4680"/>
              </a:lnSpc>
              <a:buFont typeface="Arial"/>
              <a:buChar char="•"/>
            </a:pPr>
            <a:r>
              <a:rPr lang="en-US" sz="3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Find official Elks social media at: elks.org/socialmedia</a:t>
            </a:r>
          </a:p>
        </p:txBody>
      </p:sp>
      <p:sp>
        <p:nvSpPr>
          <p:cNvPr id="3" name="Freeform 3"/>
          <p:cNvSpPr/>
          <p:nvPr/>
        </p:nvSpPr>
        <p:spPr>
          <a:xfrm>
            <a:off x="12829509" y="2415624"/>
            <a:ext cx="4924055" cy="1265892"/>
          </a:xfrm>
          <a:custGeom>
            <a:avLst/>
            <a:gdLst/>
            <a:ahLst/>
            <a:cxnLst/>
            <a:rect l="l" t="t" r="r" b="b"/>
            <a:pathLst>
              <a:path w="4924055" h="1265892">
                <a:moveTo>
                  <a:pt x="0" y="0"/>
                </a:moveTo>
                <a:lnTo>
                  <a:pt x="4924055" y="0"/>
                </a:lnTo>
                <a:lnTo>
                  <a:pt x="4924055" y="1265892"/>
                </a:lnTo>
                <a:lnTo>
                  <a:pt x="0" y="1265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66712"/>
            <a:ext cx="1623060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8"/>
              </a:lnSpc>
            </a:pPr>
            <a:r>
              <a:rPr lang="en-US" sz="699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Your Lodge’s Social Media Advantage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55341" y="4820353"/>
            <a:ext cx="4109180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  <a:spcBef>
                <a:spcPct val="0"/>
              </a:spcBef>
            </a:pPr>
            <a:r>
              <a:rPr lang="en-US" sz="4408" b="1" i="1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Get started today—expand your Lodge’s reach!</a:t>
            </a:r>
          </a:p>
        </p:txBody>
      </p:sp>
      <p:sp>
        <p:nvSpPr>
          <p:cNvPr id="6" name="Freeform 6"/>
          <p:cNvSpPr/>
          <p:nvPr/>
        </p:nvSpPr>
        <p:spPr>
          <a:xfrm rot="-8428111">
            <a:off x="12701430" y="7370735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0" y="0"/>
                </a:moveTo>
                <a:lnTo>
                  <a:pt x="1945980" y="0"/>
                </a:lnTo>
                <a:lnTo>
                  <a:pt x="1945980" y="2723238"/>
                </a:lnTo>
                <a:lnTo>
                  <a:pt x="0" y="2723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24025"/>
            <a:ext cx="11543920" cy="753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Why Your Lodge Needs Social Media: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Increase visibility and engagement with members and your community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Promote Elks’ mission and events to attract new members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Strengthen support through updates and success stories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Build interaction and member involvement online</a:t>
            </a:r>
          </a:p>
        </p:txBody>
      </p:sp>
      <p:sp>
        <p:nvSpPr>
          <p:cNvPr id="3" name="Freeform 3"/>
          <p:cNvSpPr/>
          <p:nvPr/>
        </p:nvSpPr>
        <p:spPr>
          <a:xfrm>
            <a:off x="13638493" y="2376430"/>
            <a:ext cx="4000053" cy="4000053"/>
          </a:xfrm>
          <a:custGeom>
            <a:avLst/>
            <a:gdLst/>
            <a:ahLst/>
            <a:cxnLst/>
            <a:rect l="l" t="t" r="r" b="b"/>
            <a:pathLst>
              <a:path w="4000053" h="4000053">
                <a:moveTo>
                  <a:pt x="0" y="0"/>
                </a:moveTo>
                <a:lnTo>
                  <a:pt x="4000053" y="0"/>
                </a:lnTo>
                <a:lnTo>
                  <a:pt x="4000053" y="4000053"/>
                </a:lnTo>
                <a:lnTo>
                  <a:pt x="0" y="40000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66712"/>
            <a:ext cx="1623060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Why Focus on Social Media?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18141" y="6568399"/>
            <a:ext cx="4640756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Tell your Lodge’s story—start posting today!</a:t>
            </a:r>
          </a:p>
        </p:txBody>
      </p:sp>
      <p:sp>
        <p:nvSpPr>
          <p:cNvPr id="6" name="Freeform 6"/>
          <p:cNvSpPr/>
          <p:nvPr/>
        </p:nvSpPr>
        <p:spPr>
          <a:xfrm rot="-8428111">
            <a:off x="10728035" y="7606543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0" y="0"/>
                </a:moveTo>
                <a:lnTo>
                  <a:pt x="1945980" y="0"/>
                </a:lnTo>
                <a:lnTo>
                  <a:pt x="1945980" y="2723238"/>
                </a:lnTo>
                <a:lnTo>
                  <a:pt x="0" y="2723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924050"/>
            <a:ext cx="11543920" cy="733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9"/>
              </a:lnSpc>
            </a:pPr>
            <a:r>
              <a:rPr lang="en-US" sz="5966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Your Lodge’s Social Media Page:</a:t>
            </a:r>
          </a:p>
          <a:p>
            <a:pPr marL="803529" lvl="1" indent="-401765" algn="l">
              <a:lnSpc>
                <a:spcPts val="5328"/>
              </a:lnSpc>
              <a:buFont typeface="Arial"/>
              <a:buChar char="•"/>
            </a:pPr>
            <a:r>
              <a:rPr lang="en-US" sz="4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Post 3-5 times per week with engaging content</a:t>
            </a:r>
          </a:p>
          <a:p>
            <a:pPr marL="803529" lvl="1" indent="-401765" algn="l">
              <a:lnSpc>
                <a:spcPts val="5328"/>
              </a:lnSpc>
              <a:buFont typeface="Arial"/>
              <a:buChar char="•"/>
            </a:pPr>
            <a:r>
              <a:rPr lang="en-US" sz="4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visuals (photos/videos) to drive interaction</a:t>
            </a:r>
          </a:p>
          <a:p>
            <a:pPr marL="803529" lvl="1" indent="-401765" algn="l">
              <a:lnSpc>
                <a:spcPts val="5328"/>
              </a:lnSpc>
              <a:buFont typeface="Arial"/>
              <a:buChar char="•"/>
            </a:pPr>
            <a:r>
              <a:rPr lang="en-US" sz="4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Respond to comments to build relationships</a:t>
            </a:r>
          </a:p>
          <a:p>
            <a:pPr marL="803529" lvl="1" indent="-401765" algn="l">
              <a:lnSpc>
                <a:spcPts val="5328"/>
              </a:lnSpc>
              <a:buFont typeface="Arial"/>
              <a:buChar char="•"/>
            </a:pPr>
            <a:r>
              <a:rPr lang="en-US" sz="444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Create and promote events to increase attendance</a:t>
            </a:r>
          </a:p>
        </p:txBody>
      </p:sp>
      <p:sp>
        <p:nvSpPr>
          <p:cNvPr id="3" name="Freeform 3"/>
          <p:cNvSpPr/>
          <p:nvPr/>
        </p:nvSpPr>
        <p:spPr>
          <a:xfrm>
            <a:off x="13214261" y="1703209"/>
            <a:ext cx="4182349" cy="4182349"/>
          </a:xfrm>
          <a:custGeom>
            <a:avLst/>
            <a:gdLst/>
            <a:ahLst/>
            <a:cxnLst/>
            <a:rect l="l" t="t" r="r" b="b"/>
            <a:pathLst>
              <a:path w="4182349" h="4182349">
                <a:moveTo>
                  <a:pt x="0" y="0"/>
                </a:moveTo>
                <a:lnTo>
                  <a:pt x="4182349" y="0"/>
                </a:lnTo>
                <a:lnTo>
                  <a:pt x="4182349" y="4182349"/>
                </a:lnTo>
                <a:lnTo>
                  <a:pt x="0" y="41823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8428111">
            <a:off x="11420720" y="7650757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0" y="0"/>
                </a:moveTo>
                <a:lnTo>
                  <a:pt x="1945980" y="0"/>
                </a:lnTo>
                <a:lnTo>
                  <a:pt x="1945980" y="2723238"/>
                </a:lnTo>
                <a:lnTo>
                  <a:pt x="0" y="2723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66712"/>
            <a:ext cx="1623060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Facebook Success: Key Strategies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464806" y="5933183"/>
            <a:ext cx="3931803" cy="272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Consistency is key—commit to regular posting!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61594" y="2230006"/>
            <a:ext cx="4238333" cy="6395118"/>
          </a:xfrm>
          <a:custGeom>
            <a:avLst/>
            <a:gdLst/>
            <a:ahLst/>
            <a:cxnLst/>
            <a:rect l="l" t="t" r="r" b="b"/>
            <a:pathLst>
              <a:path w="4238333" h="6395118">
                <a:moveTo>
                  <a:pt x="0" y="0"/>
                </a:moveTo>
                <a:lnTo>
                  <a:pt x="4238333" y="0"/>
                </a:lnTo>
                <a:lnTo>
                  <a:pt x="4238333" y="6395118"/>
                </a:lnTo>
                <a:lnTo>
                  <a:pt x="0" y="6395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119490" y="3012264"/>
            <a:ext cx="3119618" cy="40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0"/>
              </a:lnSpc>
            </a:pPr>
            <a:r>
              <a:rPr lang="en-US" sz="2325" b="1" spc="2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Get More Information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6582" y="3811467"/>
            <a:ext cx="4283665" cy="172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1"/>
              </a:lnSpc>
            </a:pPr>
            <a:r>
              <a:rPr lang="en-US" sz="3617" b="1" spc="33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Post Content</a:t>
            </a:r>
          </a:p>
          <a:p>
            <a:pPr algn="ctr">
              <a:lnSpc>
                <a:spcPts val="4341"/>
              </a:lnSpc>
            </a:pPr>
            <a:r>
              <a:rPr lang="en-US" sz="3617" b="1" spc="33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(Has Key Information)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368471" y="4242785"/>
            <a:ext cx="4440734" cy="1725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1"/>
              </a:lnSpc>
            </a:pPr>
            <a:r>
              <a:rPr lang="en-US" sz="3617" b="1" spc="33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Photo or Video</a:t>
            </a:r>
          </a:p>
          <a:p>
            <a:pPr algn="ctr">
              <a:lnSpc>
                <a:spcPts val="4341"/>
              </a:lnSpc>
            </a:pPr>
            <a:r>
              <a:rPr lang="en-US" sz="3617" b="1" spc="33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(Draws Visual Interest)</a:t>
            </a:r>
          </a:p>
        </p:txBody>
      </p:sp>
      <p:sp>
        <p:nvSpPr>
          <p:cNvPr id="6" name="Freeform 6"/>
          <p:cNvSpPr/>
          <p:nvPr/>
        </p:nvSpPr>
        <p:spPr>
          <a:xfrm rot="2452255">
            <a:off x="7734535" y="1804120"/>
            <a:ext cx="1101741" cy="492111"/>
          </a:xfrm>
          <a:custGeom>
            <a:avLst/>
            <a:gdLst/>
            <a:ahLst/>
            <a:cxnLst/>
            <a:rect l="l" t="t" r="r" b="b"/>
            <a:pathLst>
              <a:path w="1101741" h="492111">
                <a:moveTo>
                  <a:pt x="0" y="0"/>
                </a:moveTo>
                <a:lnTo>
                  <a:pt x="1101741" y="0"/>
                </a:lnTo>
                <a:lnTo>
                  <a:pt x="1101741" y="492111"/>
                </a:lnTo>
                <a:lnTo>
                  <a:pt x="0" y="49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418349">
            <a:off x="10893474" y="3072490"/>
            <a:ext cx="1101741" cy="492111"/>
          </a:xfrm>
          <a:custGeom>
            <a:avLst/>
            <a:gdLst/>
            <a:ahLst/>
            <a:cxnLst/>
            <a:rect l="l" t="t" r="r" b="b"/>
            <a:pathLst>
              <a:path w="1101741" h="492111">
                <a:moveTo>
                  <a:pt x="0" y="0"/>
                </a:moveTo>
                <a:lnTo>
                  <a:pt x="1101741" y="0"/>
                </a:lnTo>
                <a:lnTo>
                  <a:pt x="1101741" y="492111"/>
                </a:lnTo>
                <a:lnTo>
                  <a:pt x="0" y="49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421918">
            <a:off x="10965405" y="3617644"/>
            <a:ext cx="1101741" cy="492111"/>
          </a:xfrm>
          <a:custGeom>
            <a:avLst/>
            <a:gdLst/>
            <a:ahLst/>
            <a:cxnLst/>
            <a:rect l="l" t="t" r="r" b="b"/>
            <a:pathLst>
              <a:path w="1101741" h="492111">
                <a:moveTo>
                  <a:pt x="0" y="0"/>
                </a:moveTo>
                <a:lnTo>
                  <a:pt x="1101741" y="0"/>
                </a:lnTo>
                <a:lnTo>
                  <a:pt x="1101741" y="492111"/>
                </a:lnTo>
                <a:lnTo>
                  <a:pt x="0" y="49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734835">
            <a:off x="11617545" y="7834245"/>
            <a:ext cx="1101741" cy="492111"/>
          </a:xfrm>
          <a:custGeom>
            <a:avLst/>
            <a:gdLst/>
            <a:ahLst/>
            <a:cxnLst/>
            <a:rect l="l" t="t" r="r" b="b"/>
            <a:pathLst>
              <a:path w="1101741" h="492111">
                <a:moveTo>
                  <a:pt x="0" y="0"/>
                </a:moveTo>
                <a:lnTo>
                  <a:pt x="1101741" y="0"/>
                </a:lnTo>
                <a:lnTo>
                  <a:pt x="1101741" y="492110"/>
                </a:lnTo>
                <a:lnTo>
                  <a:pt x="0" y="4921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47135">
            <a:off x="5678947" y="7608329"/>
            <a:ext cx="1101741" cy="492111"/>
          </a:xfrm>
          <a:custGeom>
            <a:avLst/>
            <a:gdLst/>
            <a:ahLst/>
            <a:cxnLst/>
            <a:rect l="l" t="t" r="r" b="b"/>
            <a:pathLst>
              <a:path w="1101741" h="492111">
                <a:moveTo>
                  <a:pt x="0" y="0"/>
                </a:moveTo>
                <a:lnTo>
                  <a:pt x="1101741" y="0"/>
                </a:lnTo>
                <a:lnTo>
                  <a:pt x="1101741" y="492111"/>
                </a:lnTo>
                <a:lnTo>
                  <a:pt x="0" y="492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816758" y="7801108"/>
            <a:ext cx="932529" cy="824016"/>
          </a:xfrm>
          <a:custGeom>
            <a:avLst/>
            <a:gdLst/>
            <a:ahLst/>
            <a:cxnLst/>
            <a:rect l="l" t="t" r="r" b="b"/>
            <a:pathLst>
              <a:path w="932529" h="824016">
                <a:moveTo>
                  <a:pt x="0" y="0"/>
                </a:moveTo>
                <a:lnTo>
                  <a:pt x="932529" y="0"/>
                </a:lnTo>
                <a:lnTo>
                  <a:pt x="932529" y="824016"/>
                </a:lnTo>
                <a:lnTo>
                  <a:pt x="0" y="824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841931" y="7501607"/>
            <a:ext cx="1674345" cy="1479512"/>
          </a:xfrm>
          <a:custGeom>
            <a:avLst/>
            <a:gdLst/>
            <a:ahLst/>
            <a:cxnLst/>
            <a:rect l="l" t="t" r="r" b="b"/>
            <a:pathLst>
              <a:path w="1674345" h="1479512">
                <a:moveTo>
                  <a:pt x="0" y="0"/>
                </a:moveTo>
                <a:lnTo>
                  <a:pt x="1674345" y="0"/>
                </a:lnTo>
                <a:lnTo>
                  <a:pt x="1674345" y="1479512"/>
                </a:lnTo>
                <a:lnTo>
                  <a:pt x="0" y="14795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556128" y="2230006"/>
            <a:ext cx="932529" cy="824016"/>
          </a:xfrm>
          <a:custGeom>
            <a:avLst/>
            <a:gdLst/>
            <a:ahLst/>
            <a:cxnLst/>
            <a:rect l="l" t="t" r="r" b="b"/>
            <a:pathLst>
              <a:path w="932529" h="824016">
                <a:moveTo>
                  <a:pt x="0" y="0"/>
                </a:moveTo>
                <a:lnTo>
                  <a:pt x="932529" y="0"/>
                </a:lnTo>
                <a:lnTo>
                  <a:pt x="932529" y="824016"/>
                </a:lnTo>
                <a:lnTo>
                  <a:pt x="0" y="824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8719304" y="3097931"/>
            <a:ext cx="606177" cy="535640"/>
          </a:xfrm>
          <a:custGeom>
            <a:avLst/>
            <a:gdLst/>
            <a:ahLst/>
            <a:cxnLst/>
            <a:rect l="l" t="t" r="r" b="b"/>
            <a:pathLst>
              <a:path w="606177" h="535640">
                <a:moveTo>
                  <a:pt x="0" y="0"/>
                </a:moveTo>
                <a:lnTo>
                  <a:pt x="606177" y="0"/>
                </a:lnTo>
                <a:lnTo>
                  <a:pt x="606177" y="535640"/>
                </a:lnTo>
                <a:lnTo>
                  <a:pt x="0" y="535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558893" y="3365751"/>
            <a:ext cx="476270" cy="420849"/>
          </a:xfrm>
          <a:custGeom>
            <a:avLst/>
            <a:gdLst/>
            <a:ahLst/>
            <a:cxnLst/>
            <a:rect l="l" t="t" r="r" b="b"/>
            <a:pathLst>
              <a:path w="476270" h="420849">
                <a:moveTo>
                  <a:pt x="0" y="0"/>
                </a:moveTo>
                <a:lnTo>
                  <a:pt x="476270" y="0"/>
                </a:lnTo>
                <a:lnTo>
                  <a:pt x="476270" y="420849"/>
                </a:lnTo>
                <a:lnTo>
                  <a:pt x="0" y="4208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522232" y="3097931"/>
            <a:ext cx="2444112" cy="1915573"/>
          </a:xfrm>
          <a:custGeom>
            <a:avLst/>
            <a:gdLst/>
            <a:ahLst/>
            <a:cxnLst/>
            <a:rect l="l" t="t" r="r" b="b"/>
            <a:pathLst>
              <a:path w="2444112" h="1915573">
                <a:moveTo>
                  <a:pt x="0" y="0"/>
                </a:moveTo>
                <a:lnTo>
                  <a:pt x="2444112" y="0"/>
                </a:lnTo>
                <a:lnTo>
                  <a:pt x="2444112" y="1915573"/>
                </a:lnTo>
                <a:lnTo>
                  <a:pt x="0" y="191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4656321" y="1614242"/>
            <a:ext cx="3051516" cy="40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0"/>
              </a:lnSpc>
            </a:pPr>
            <a:r>
              <a:rPr lang="en-US" sz="2325" b="1" spc="2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High Profile Tagging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68575" y="3728416"/>
            <a:ext cx="1571553" cy="40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0"/>
              </a:lnSpc>
            </a:pPr>
            <a:r>
              <a:rPr lang="en-US" sz="2325" b="1" spc="2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Hashtags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12729" y="7453982"/>
            <a:ext cx="3395277" cy="40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0"/>
              </a:lnSpc>
            </a:pPr>
            <a:r>
              <a:rPr lang="en-US" sz="2325" b="1" spc="2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Comments and Shares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38580" y="7251196"/>
            <a:ext cx="1613455" cy="400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0"/>
              </a:lnSpc>
            </a:pPr>
            <a:r>
              <a:rPr lang="en-US" sz="2325" b="1" spc="2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Post Likes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8370" y="398005"/>
            <a:ext cx="1599093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Use Post Attributes for Greater Reach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9606" y="9318804"/>
            <a:ext cx="13743865" cy="759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Monitor Likes, Comments, and Shares! </a:t>
            </a:r>
          </a:p>
        </p:txBody>
      </p:sp>
      <p:sp>
        <p:nvSpPr>
          <p:cNvPr id="23" name="Freeform 23"/>
          <p:cNvSpPr/>
          <p:nvPr/>
        </p:nvSpPr>
        <p:spPr>
          <a:xfrm flipH="1" flipV="1">
            <a:off x="11396016" y="4469779"/>
            <a:ext cx="2444112" cy="1915573"/>
          </a:xfrm>
          <a:custGeom>
            <a:avLst/>
            <a:gdLst/>
            <a:ahLst/>
            <a:cxnLst/>
            <a:rect l="l" t="t" r="r" b="b"/>
            <a:pathLst>
              <a:path w="2444112" h="1915573">
                <a:moveTo>
                  <a:pt x="2444113" y="1915572"/>
                </a:moveTo>
                <a:lnTo>
                  <a:pt x="0" y="1915572"/>
                </a:lnTo>
                <a:lnTo>
                  <a:pt x="0" y="0"/>
                </a:lnTo>
                <a:lnTo>
                  <a:pt x="2444113" y="0"/>
                </a:lnTo>
                <a:lnTo>
                  <a:pt x="2444113" y="191557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3304"/>
            <a:ext cx="11543920" cy="571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39"/>
              </a:lnSpc>
            </a:pPr>
            <a:r>
              <a:rPr lang="en-US" sz="645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Your Lodge’s Social Media Page: Be Consistent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Grow followers and interactions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Increase event attendance and membership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Strengthen community connections</a:t>
            </a:r>
          </a:p>
          <a:p>
            <a:pPr marL="868680" lvl="1" indent="-434340" algn="l">
              <a:lnSpc>
                <a:spcPts val="5759"/>
              </a:lnSpc>
              <a:buFont typeface="Arial"/>
              <a:buChar char="•"/>
            </a:pPr>
            <a:r>
              <a:rPr lang="en-US" sz="4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Amplify your Lodge’s impact</a:t>
            </a:r>
          </a:p>
        </p:txBody>
      </p:sp>
      <p:sp>
        <p:nvSpPr>
          <p:cNvPr id="3" name="Freeform 3"/>
          <p:cNvSpPr/>
          <p:nvPr/>
        </p:nvSpPr>
        <p:spPr>
          <a:xfrm>
            <a:off x="14219579" y="6103886"/>
            <a:ext cx="2427806" cy="2336763"/>
          </a:xfrm>
          <a:custGeom>
            <a:avLst/>
            <a:gdLst/>
            <a:ahLst/>
            <a:cxnLst/>
            <a:rect l="l" t="t" r="r" b="b"/>
            <a:pathLst>
              <a:path w="2427806" h="2336763">
                <a:moveTo>
                  <a:pt x="0" y="0"/>
                </a:moveTo>
                <a:lnTo>
                  <a:pt x="2427806" y="0"/>
                </a:lnTo>
                <a:lnTo>
                  <a:pt x="2427806" y="2336763"/>
                </a:lnTo>
                <a:lnTo>
                  <a:pt x="0" y="2336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366712"/>
            <a:ext cx="1623060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Social Media Success for Your Lodge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147402" y="3012933"/>
            <a:ext cx="4572161" cy="272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Start small, stay consistent, and watch your Lodge grow!</a:t>
            </a:r>
          </a:p>
        </p:txBody>
      </p:sp>
      <p:sp>
        <p:nvSpPr>
          <p:cNvPr id="6" name="Freeform 6"/>
          <p:cNvSpPr/>
          <p:nvPr/>
        </p:nvSpPr>
        <p:spPr>
          <a:xfrm rot="-8428111">
            <a:off x="11420720" y="7650757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0" y="0"/>
                </a:moveTo>
                <a:lnTo>
                  <a:pt x="1945980" y="0"/>
                </a:lnTo>
                <a:lnTo>
                  <a:pt x="1945980" y="2723238"/>
                </a:lnTo>
                <a:lnTo>
                  <a:pt x="0" y="27232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766888"/>
            <a:ext cx="11543920" cy="665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8"/>
              </a:lnSpc>
            </a:pPr>
            <a:r>
              <a:rPr lang="en-US" sz="4998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Your Lodge’s Social Media: </a:t>
            </a:r>
            <a:r>
              <a:rPr lang="en-US" sz="4998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Impacting the Bottom Line</a:t>
            </a:r>
          </a:p>
          <a:p>
            <a:pPr marL="673227" lvl="1" indent="-336614" algn="l">
              <a:lnSpc>
                <a:spcPts val="4464"/>
              </a:lnSpc>
              <a:buFont typeface="Arial"/>
              <a:buChar char="•"/>
            </a:pPr>
            <a:r>
              <a:rPr lang="en-US" sz="372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More Likes &amp; Followers: </a:t>
            </a:r>
            <a:r>
              <a:rPr lang="en-US" sz="37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more active and engaged audience</a:t>
            </a:r>
          </a:p>
          <a:p>
            <a:pPr marL="673227" lvl="1" indent="-336614" algn="l">
              <a:lnSpc>
                <a:spcPts val="4464"/>
              </a:lnSpc>
              <a:buFont typeface="Arial"/>
              <a:buChar char="•"/>
            </a:pPr>
            <a:r>
              <a:rPr lang="en-US" sz="372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Higher Event Attendance: </a:t>
            </a:r>
            <a:r>
              <a:rPr lang="en-US" sz="37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More RSVPs and shares from your Facebook events</a:t>
            </a:r>
          </a:p>
          <a:p>
            <a:pPr marL="673227" lvl="1" indent="-336614" algn="l">
              <a:lnSpc>
                <a:spcPts val="4464"/>
              </a:lnSpc>
              <a:buFont typeface="Arial"/>
              <a:buChar char="•"/>
            </a:pPr>
            <a:r>
              <a:rPr lang="en-US" sz="372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Member Growth: </a:t>
            </a:r>
            <a:r>
              <a:rPr lang="en-US" sz="37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New members discovering your Lodge through increased online visibility</a:t>
            </a:r>
          </a:p>
          <a:p>
            <a:pPr marL="673227" lvl="1" indent="-336614" algn="l">
              <a:lnSpc>
                <a:spcPts val="4464"/>
              </a:lnSpc>
              <a:buFont typeface="Arial"/>
              <a:buChar char="•"/>
            </a:pPr>
            <a:r>
              <a:rPr lang="en-US" sz="3720" b="1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Stronger Community Connection:</a:t>
            </a:r>
            <a:r>
              <a:rPr lang="en-US" sz="372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platform to share successes, build trust, and create a positive impact</a:t>
            </a:r>
          </a:p>
        </p:txBody>
      </p:sp>
      <p:sp>
        <p:nvSpPr>
          <p:cNvPr id="3" name="Freeform 3"/>
          <p:cNvSpPr/>
          <p:nvPr/>
        </p:nvSpPr>
        <p:spPr>
          <a:xfrm>
            <a:off x="14543890" y="3225144"/>
            <a:ext cx="2976000" cy="2183640"/>
          </a:xfrm>
          <a:custGeom>
            <a:avLst/>
            <a:gdLst/>
            <a:ahLst/>
            <a:cxnLst/>
            <a:rect l="l" t="t" r="r" b="b"/>
            <a:pathLst>
              <a:path w="2976000" h="2183640">
                <a:moveTo>
                  <a:pt x="0" y="0"/>
                </a:moveTo>
                <a:lnTo>
                  <a:pt x="2976000" y="0"/>
                </a:lnTo>
                <a:lnTo>
                  <a:pt x="2976000" y="2183640"/>
                </a:lnTo>
                <a:lnTo>
                  <a:pt x="0" y="2183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780792" y="3099801"/>
            <a:ext cx="1554926" cy="2434326"/>
          </a:xfrm>
          <a:custGeom>
            <a:avLst/>
            <a:gdLst/>
            <a:ahLst/>
            <a:cxnLst/>
            <a:rect l="l" t="t" r="r" b="b"/>
            <a:pathLst>
              <a:path w="1554926" h="2434326">
                <a:moveTo>
                  <a:pt x="0" y="0"/>
                </a:moveTo>
                <a:lnTo>
                  <a:pt x="1554926" y="0"/>
                </a:lnTo>
                <a:lnTo>
                  <a:pt x="1554926" y="2434326"/>
                </a:lnTo>
                <a:lnTo>
                  <a:pt x="0" y="2434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366712"/>
            <a:ext cx="1623060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Lodge Social Media Success Benefits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558255" y="5944369"/>
            <a:ext cx="4223298" cy="338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Start small, stay consistent, and watch your Lodge’s bottom line grow!</a:t>
            </a:r>
          </a:p>
        </p:txBody>
      </p:sp>
      <p:sp>
        <p:nvSpPr>
          <p:cNvPr id="7" name="Freeform 7"/>
          <p:cNvSpPr/>
          <p:nvPr/>
        </p:nvSpPr>
        <p:spPr>
          <a:xfrm rot="-8428111">
            <a:off x="10664747" y="7551613"/>
            <a:ext cx="1945980" cy="2723238"/>
          </a:xfrm>
          <a:custGeom>
            <a:avLst/>
            <a:gdLst/>
            <a:ahLst/>
            <a:cxnLst/>
            <a:rect l="l" t="t" r="r" b="b"/>
            <a:pathLst>
              <a:path w="1945980" h="2723238">
                <a:moveTo>
                  <a:pt x="0" y="0"/>
                </a:moveTo>
                <a:lnTo>
                  <a:pt x="1945980" y="0"/>
                </a:lnTo>
                <a:lnTo>
                  <a:pt x="1945980" y="2723238"/>
                </a:lnTo>
                <a:lnTo>
                  <a:pt x="0" y="2723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5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553334"/>
            <a:ext cx="6347326" cy="8200750"/>
            <a:chOff x="0" y="0"/>
            <a:chExt cx="8463102" cy="10934333"/>
          </a:xfrm>
        </p:grpSpPr>
        <p:sp>
          <p:nvSpPr>
            <p:cNvPr id="3" name="TextBox 3"/>
            <p:cNvSpPr txBox="1"/>
            <p:nvPr/>
          </p:nvSpPr>
          <p:spPr>
            <a:xfrm>
              <a:off x="0" y="2298333"/>
              <a:ext cx="8463102" cy="863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36"/>
                </a:lnSpc>
              </a:pPr>
              <a:endParaRPr/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Share positive, engaging content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Highlight community service and members’ stories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Get permission to post pictures of people (especially children)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Use a business page on Facebook for your Lodge page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Use private groups for private content 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Follow Grand Lodge official social media sites</a:t>
              </a:r>
            </a:p>
            <a:p>
              <a:pPr marL="597217" lvl="1" indent="-298609" algn="l">
                <a:lnSpc>
                  <a:spcPts val="3564"/>
                </a:lnSpc>
              </a:pPr>
              <a:endParaRPr lang="en-US" sz="3300" spc="-2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7386" y="0"/>
              <a:ext cx="2631689" cy="2807135"/>
            </a:xfrm>
            <a:custGeom>
              <a:avLst/>
              <a:gdLst/>
              <a:ahLst/>
              <a:cxnLst/>
              <a:rect l="l" t="t" r="r" b="b"/>
              <a:pathLst>
                <a:path w="2631689" h="2807135">
                  <a:moveTo>
                    <a:pt x="0" y="0"/>
                  </a:moveTo>
                  <a:lnTo>
                    <a:pt x="2631689" y="0"/>
                  </a:lnTo>
                  <a:lnTo>
                    <a:pt x="2631689" y="2807135"/>
                  </a:lnTo>
                  <a:lnTo>
                    <a:pt x="0" y="2807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596634" y="1553334"/>
            <a:ext cx="6199947" cy="8200750"/>
            <a:chOff x="0" y="0"/>
            <a:chExt cx="8266595" cy="10934333"/>
          </a:xfrm>
        </p:grpSpPr>
        <p:sp>
          <p:nvSpPr>
            <p:cNvPr id="6" name="TextBox 6"/>
            <p:cNvSpPr txBox="1"/>
            <p:nvPr/>
          </p:nvSpPr>
          <p:spPr>
            <a:xfrm>
              <a:off x="0" y="2298333"/>
              <a:ext cx="8266595" cy="8636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36"/>
                </a:lnSpc>
              </a:pPr>
              <a:endParaRPr/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Post inappropriate or sensitive content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Divulge sensitive Lodge business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Share personal attacks or promote illegal activity 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Post information about games of chance</a:t>
              </a:r>
            </a:p>
            <a:p>
              <a:pPr marL="597217" lvl="1" indent="-298609" algn="l">
                <a:lnSpc>
                  <a:spcPts val="3564"/>
                </a:lnSpc>
                <a:buFont typeface="Arial"/>
                <a:buChar char="•"/>
              </a:pPr>
              <a:r>
                <a:rPr lang="en-US" sz="3300" spc="-26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Publish the name of a member asking or receiving aid from the order without obtaining permission (fundraisers, go fund me, etc.)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2632859" cy="2807135"/>
            </a:xfrm>
            <a:custGeom>
              <a:avLst/>
              <a:gdLst/>
              <a:ahLst/>
              <a:cxnLst/>
              <a:rect l="l" t="t" r="r" b="b"/>
              <a:pathLst>
                <a:path w="2632859" h="2807135">
                  <a:moveTo>
                    <a:pt x="0" y="0"/>
                  </a:moveTo>
                  <a:lnTo>
                    <a:pt x="2632859" y="0"/>
                  </a:lnTo>
                  <a:lnTo>
                    <a:pt x="2632859" y="2807135"/>
                  </a:lnTo>
                  <a:lnTo>
                    <a:pt x="0" y="28071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4779783" y="7286426"/>
            <a:ext cx="2353611" cy="2353611"/>
          </a:xfrm>
          <a:custGeom>
            <a:avLst/>
            <a:gdLst/>
            <a:ahLst/>
            <a:cxnLst/>
            <a:rect l="l" t="t" r="r" b="b"/>
            <a:pathLst>
              <a:path w="2353611" h="2353611">
                <a:moveTo>
                  <a:pt x="0" y="0"/>
                </a:moveTo>
                <a:lnTo>
                  <a:pt x="2353611" y="0"/>
                </a:lnTo>
                <a:lnTo>
                  <a:pt x="2353611" y="2353611"/>
                </a:lnTo>
                <a:lnTo>
                  <a:pt x="0" y="23536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31169" y="362709"/>
            <a:ext cx="15590520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88"/>
              </a:lnSpc>
              <a:spcBef>
                <a:spcPct val="0"/>
              </a:spcBef>
            </a:pPr>
            <a:r>
              <a:rPr lang="en-US" sz="6990" b="1" u="none" strike="noStrike">
                <a:solidFill>
                  <a:srgbClr val="FFC000"/>
                </a:solidFill>
                <a:latin typeface="Arial Bold"/>
                <a:ea typeface="Arial Bold"/>
                <a:cs typeface="Arial Bold"/>
                <a:sym typeface="Arial Bold"/>
              </a:rPr>
              <a:t>Social Media Best Practices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15656" y="1580735"/>
            <a:ext cx="3881865" cy="535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44"/>
              </a:lnSpc>
              <a:spcBef>
                <a:spcPct val="0"/>
              </a:spcBef>
            </a:pPr>
            <a:r>
              <a:rPr lang="en-US" sz="4370" b="1" i="1" u="none" strike="noStrike">
                <a:solidFill>
                  <a:srgbClr val="FFC000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By following these guidelines, we protect the integrity and reputation of the Elks Lodge.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668</Words>
  <Application>Microsoft Office PowerPoint</Application>
  <PresentationFormat>Custom</PresentationFormat>
  <Paragraphs>101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 Bold</vt:lpstr>
      <vt:lpstr>Arial Bold Italics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Michigan Elks Social Media Presentation</dc:title>
  <dc:creator>Drew</dc:creator>
  <cp:lastModifiedBy>Frank Springer</cp:lastModifiedBy>
  <cp:revision>4</cp:revision>
  <dcterms:created xsi:type="dcterms:W3CDTF">2006-08-16T00:00:00Z</dcterms:created>
  <dcterms:modified xsi:type="dcterms:W3CDTF">2024-11-11T17:35:02Z</dcterms:modified>
  <dc:identifier>DAGR6AIRgnE</dc:identifier>
</cp:coreProperties>
</file>